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58" r:id="rId3"/>
    <p:sldId id="271" r:id="rId4"/>
    <p:sldId id="260" r:id="rId5"/>
    <p:sldId id="280" r:id="rId6"/>
    <p:sldId id="284" r:id="rId7"/>
    <p:sldId id="283" r:id="rId8"/>
    <p:sldId id="279" r:id="rId9"/>
    <p:sldId id="274" r:id="rId10"/>
    <p:sldId id="261" r:id="rId11"/>
    <p:sldId id="276" r:id="rId12"/>
    <p:sldId id="277" r:id="rId13"/>
    <p:sldId id="282" r:id="rId14"/>
    <p:sldId id="273" r:id="rId15"/>
    <p:sldId id="268"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72"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7012A-6016-4ABB-8FC1-7384CB7ABB67}"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26046-F85F-406D-9103-672CCAFF42FE}" type="slidenum">
              <a:rPr lang="en-US" smtClean="0"/>
              <a:t>‹#›</a:t>
            </a:fld>
            <a:endParaRPr lang="en-US"/>
          </a:p>
        </p:txBody>
      </p:sp>
    </p:spTree>
    <p:extLst>
      <p:ext uri="{BB962C8B-B14F-4D97-AF65-F5344CB8AC3E}">
        <p14:creationId xmlns:p14="http://schemas.microsoft.com/office/powerpoint/2010/main" val="7914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the evening</a:t>
            </a:r>
          </a:p>
        </p:txBody>
      </p:sp>
      <p:sp>
        <p:nvSpPr>
          <p:cNvPr id="4" name="Slide Number Placeholder 3"/>
          <p:cNvSpPr>
            <a:spLocks noGrp="1"/>
          </p:cNvSpPr>
          <p:nvPr>
            <p:ph type="sldNum" sz="quarter" idx="5"/>
          </p:nvPr>
        </p:nvSpPr>
        <p:spPr/>
        <p:txBody>
          <a:bodyPr/>
          <a:lstStyle/>
          <a:p>
            <a:fld id="{E2726046-F85F-406D-9103-672CCAFF42FE}" type="slidenum">
              <a:rPr lang="en-US" smtClean="0"/>
              <a:t>1</a:t>
            </a:fld>
            <a:endParaRPr lang="en-US"/>
          </a:p>
        </p:txBody>
      </p:sp>
    </p:spTree>
    <p:extLst>
      <p:ext uri="{BB962C8B-B14F-4D97-AF65-F5344CB8AC3E}">
        <p14:creationId xmlns:p14="http://schemas.microsoft.com/office/powerpoint/2010/main" val="31598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726046-F85F-406D-9103-672CCAFF42FE}" type="slidenum">
              <a:rPr lang="en-US" smtClean="0"/>
              <a:t>15</a:t>
            </a:fld>
            <a:endParaRPr lang="en-US"/>
          </a:p>
        </p:txBody>
      </p:sp>
    </p:spTree>
    <p:extLst>
      <p:ext uri="{BB962C8B-B14F-4D97-AF65-F5344CB8AC3E}">
        <p14:creationId xmlns:p14="http://schemas.microsoft.com/office/powerpoint/2010/main" val="43723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726046-F85F-406D-9103-672CCAFF42FE}" type="slidenum">
              <a:rPr lang="en-US" smtClean="0"/>
              <a:t>16</a:t>
            </a:fld>
            <a:endParaRPr lang="en-US"/>
          </a:p>
        </p:txBody>
      </p:sp>
    </p:spTree>
    <p:extLst>
      <p:ext uri="{BB962C8B-B14F-4D97-AF65-F5344CB8AC3E}">
        <p14:creationId xmlns:p14="http://schemas.microsoft.com/office/powerpoint/2010/main" val="258123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rPr>
              <a:t>Amber to do Research to support how successful and healthy people are  when they have emotional intelligence </a:t>
            </a:r>
            <a:endParaRPr lang="en-US" dirty="0"/>
          </a:p>
        </p:txBody>
      </p:sp>
      <p:sp>
        <p:nvSpPr>
          <p:cNvPr id="4" name="Slide Number Placeholder 3"/>
          <p:cNvSpPr>
            <a:spLocks noGrp="1"/>
          </p:cNvSpPr>
          <p:nvPr>
            <p:ph type="sldNum" sz="quarter" idx="5"/>
          </p:nvPr>
        </p:nvSpPr>
        <p:spPr/>
        <p:txBody>
          <a:bodyPr/>
          <a:lstStyle/>
          <a:p>
            <a:fld id="{E2726046-F85F-406D-9103-672CCAFF42FE}" type="slidenum">
              <a:rPr lang="en-US" smtClean="0"/>
              <a:t>2</a:t>
            </a:fld>
            <a:endParaRPr lang="en-US"/>
          </a:p>
        </p:txBody>
      </p:sp>
    </p:spTree>
    <p:extLst>
      <p:ext uri="{BB962C8B-B14F-4D97-AF65-F5344CB8AC3E}">
        <p14:creationId xmlns:p14="http://schemas.microsoft.com/office/powerpoint/2010/main" val="265404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 to explain each one more fully</a:t>
            </a:r>
          </a:p>
          <a:p>
            <a:endParaRPr lang="en-US" dirty="0"/>
          </a:p>
        </p:txBody>
      </p:sp>
      <p:sp>
        <p:nvSpPr>
          <p:cNvPr id="4" name="Slide Number Placeholder 3"/>
          <p:cNvSpPr>
            <a:spLocks noGrp="1"/>
          </p:cNvSpPr>
          <p:nvPr>
            <p:ph type="sldNum" sz="quarter" idx="5"/>
          </p:nvPr>
        </p:nvSpPr>
        <p:spPr/>
        <p:txBody>
          <a:bodyPr/>
          <a:lstStyle/>
          <a:p>
            <a:fld id="{E2726046-F85F-406D-9103-672CCAFF42FE}" type="slidenum">
              <a:rPr lang="en-US" smtClean="0"/>
              <a:t>4</a:t>
            </a:fld>
            <a:endParaRPr lang="en-US"/>
          </a:p>
        </p:txBody>
      </p:sp>
    </p:spTree>
    <p:extLst>
      <p:ext uri="{BB962C8B-B14F-4D97-AF65-F5344CB8AC3E}">
        <p14:creationId xmlns:p14="http://schemas.microsoft.com/office/powerpoint/2010/main" val="4765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 to explain each one more fully</a:t>
            </a:r>
          </a:p>
          <a:p>
            <a:endParaRPr lang="en-US" dirty="0"/>
          </a:p>
        </p:txBody>
      </p:sp>
      <p:sp>
        <p:nvSpPr>
          <p:cNvPr id="4" name="Slide Number Placeholder 3"/>
          <p:cNvSpPr>
            <a:spLocks noGrp="1"/>
          </p:cNvSpPr>
          <p:nvPr>
            <p:ph type="sldNum" sz="quarter" idx="5"/>
          </p:nvPr>
        </p:nvSpPr>
        <p:spPr/>
        <p:txBody>
          <a:bodyPr/>
          <a:lstStyle/>
          <a:p>
            <a:fld id="{E2726046-F85F-406D-9103-672CCAFF42FE}" type="slidenum">
              <a:rPr lang="en-US" smtClean="0"/>
              <a:t>5</a:t>
            </a:fld>
            <a:endParaRPr lang="en-US"/>
          </a:p>
        </p:txBody>
      </p:sp>
    </p:spTree>
    <p:extLst>
      <p:ext uri="{BB962C8B-B14F-4D97-AF65-F5344CB8AC3E}">
        <p14:creationId xmlns:p14="http://schemas.microsoft.com/office/powerpoint/2010/main" val="56048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 to explain each one more fully</a:t>
            </a:r>
          </a:p>
          <a:p>
            <a:endParaRPr lang="en-US" dirty="0"/>
          </a:p>
        </p:txBody>
      </p:sp>
      <p:sp>
        <p:nvSpPr>
          <p:cNvPr id="4" name="Slide Number Placeholder 3"/>
          <p:cNvSpPr>
            <a:spLocks noGrp="1"/>
          </p:cNvSpPr>
          <p:nvPr>
            <p:ph type="sldNum" sz="quarter" idx="5"/>
          </p:nvPr>
        </p:nvSpPr>
        <p:spPr/>
        <p:txBody>
          <a:bodyPr/>
          <a:lstStyle/>
          <a:p>
            <a:fld id="{E2726046-F85F-406D-9103-672CCAFF42FE}" type="slidenum">
              <a:rPr lang="en-US" smtClean="0"/>
              <a:t>8</a:t>
            </a:fld>
            <a:endParaRPr lang="en-US"/>
          </a:p>
        </p:txBody>
      </p:sp>
    </p:spTree>
    <p:extLst>
      <p:ext uri="{BB962C8B-B14F-4D97-AF65-F5344CB8AC3E}">
        <p14:creationId xmlns:p14="http://schemas.microsoft.com/office/powerpoint/2010/main" val="11501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 to share connections – Link to Love Language Survey is at the end of the </a:t>
            </a:r>
            <a:r>
              <a:rPr lang="en-US" dirty="0" err="1"/>
              <a:t>presentaion</a:t>
            </a:r>
            <a:endParaRPr lang="en-US" dirty="0"/>
          </a:p>
        </p:txBody>
      </p:sp>
      <p:sp>
        <p:nvSpPr>
          <p:cNvPr id="4" name="Slide Number Placeholder 3"/>
          <p:cNvSpPr>
            <a:spLocks noGrp="1"/>
          </p:cNvSpPr>
          <p:nvPr>
            <p:ph type="sldNum" sz="quarter" idx="5"/>
          </p:nvPr>
        </p:nvSpPr>
        <p:spPr/>
        <p:txBody>
          <a:bodyPr/>
          <a:lstStyle/>
          <a:p>
            <a:fld id="{E2726046-F85F-406D-9103-672CCAFF42FE}" type="slidenum">
              <a:rPr lang="en-US" smtClean="0"/>
              <a:t>10</a:t>
            </a:fld>
            <a:endParaRPr lang="en-US"/>
          </a:p>
        </p:txBody>
      </p:sp>
    </p:spTree>
    <p:extLst>
      <p:ext uri="{BB962C8B-B14F-4D97-AF65-F5344CB8AC3E}">
        <p14:creationId xmlns:p14="http://schemas.microsoft.com/office/powerpoint/2010/main" val="231978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a:t>
            </a:r>
          </a:p>
        </p:txBody>
      </p:sp>
      <p:sp>
        <p:nvSpPr>
          <p:cNvPr id="4" name="Slide Number Placeholder 3"/>
          <p:cNvSpPr>
            <a:spLocks noGrp="1"/>
          </p:cNvSpPr>
          <p:nvPr>
            <p:ph type="sldNum" sz="quarter" idx="5"/>
          </p:nvPr>
        </p:nvSpPr>
        <p:spPr/>
        <p:txBody>
          <a:bodyPr/>
          <a:lstStyle/>
          <a:p>
            <a:fld id="{E2726046-F85F-406D-9103-672CCAFF42FE}" type="slidenum">
              <a:rPr lang="en-US" smtClean="0"/>
              <a:t>11</a:t>
            </a:fld>
            <a:endParaRPr lang="en-US"/>
          </a:p>
        </p:txBody>
      </p:sp>
    </p:spTree>
    <p:extLst>
      <p:ext uri="{BB962C8B-B14F-4D97-AF65-F5344CB8AC3E}">
        <p14:creationId xmlns:p14="http://schemas.microsoft.com/office/powerpoint/2010/main" val="304951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 to explain each one more fully</a:t>
            </a:r>
          </a:p>
          <a:p>
            <a:endParaRPr lang="en-US" dirty="0"/>
          </a:p>
        </p:txBody>
      </p:sp>
      <p:sp>
        <p:nvSpPr>
          <p:cNvPr id="4" name="Slide Number Placeholder 3"/>
          <p:cNvSpPr>
            <a:spLocks noGrp="1"/>
          </p:cNvSpPr>
          <p:nvPr>
            <p:ph type="sldNum" sz="quarter" idx="5"/>
          </p:nvPr>
        </p:nvSpPr>
        <p:spPr/>
        <p:txBody>
          <a:bodyPr/>
          <a:lstStyle/>
          <a:p>
            <a:fld id="{E2726046-F85F-406D-9103-672CCAFF42FE}" type="slidenum">
              <a:rPr lang="en-US" smtClean="0"/>
              <a:t>13</a:t>
            </a:fld>
            <a:endParaRPr lang="en-US"/>
          </a:p>
        </p:txBody>
      </p:sp>
    </p:spTree>
    <p:extLst>
      <p:ext uri="{BB962C8B-B14F-4D97-AF65-F5344CB8AC3E}">
        <p14:creationId xmlns:p14="http://schemas.microsoft.com/office/powerpoint/2010/main" val="68856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726046-F85F-406D-9103-672CCAFF42FE}" type="slidenum">
              <a:rPr lang="en-US" smtClean="0"/>
              <a:t>14</a:t>
            </a:fld>
            <a:endParaRPr lang="en-US"/>
          </a:p>
        </p:txBody>
      </p:sp>
    </p:spTree>
    <p:extLst>
      <p:ext uri="{BB962C8B-B14F-4D97-AF65-F5344CB8AC3E}">
        <p14:creationId xmlns:p14="http://schemas.microsoft.com/office/powerpoint/2010/main" val="106142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47E9-66AF-C19A-15B9-783C69FCA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4B992-70D8-6B1F-157F-FEA142FA2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65DAE0-13C7-FDEA-5A57-47D934544CBB}"/>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5" name="Footer Placeholder 4">
            <a:extLst>
              <a:ext uri="{FF2B5EF4-FFF2-40B4-BE49-F238E27FC236}">
                <a16:creationId xmlns:a16="http://schemas.microsoft.com/office/drawing/2014/main" id="{B84FEA8A-6477-1484-6CE1-E4325D472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F66D5-9E7E-0D83-8109-15437B23666D}"/>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336079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A92C-B1BB-5464-67BC-9B3A272410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9B3AD-18E7-EE9E-86C3-FCBAD8F568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4A474-6492-B6E3-C51C-49A18A9C2776}"/>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5" name="Footer Placeholder 4">
            <a:extLst>
              <a:ext uri="{FF2B5EF4-FFF2-40B4-BE49-F238E27FC236}">
                <a16:creationId xmlns:a16="http://schemas.microsoft.com/office/drawing/2014/main" id="{1E76211F-2358-0C1F-944E-C013B4CBA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8BB76-6330-58F2-BE54-6591FB2620EA}"/>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391392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4AABD-7743-E215-B4CB-D0437FBAF9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96232E-B75A-912D-CED5-07EFCF2FF5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5DD73-92AD-255E-CAB6-6D3B4F4B53B5}"/>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5" name="Footer Placeholder 4">
            <a:extLst>
              <a:ext uri="{FF2B5EF4-FFF2-40B4-BE49-F238E27FC236}">
                <a16:creationId xmlns:a16="http://schemas.microsoft.com/office/drawing/2014/main" id="{19950FAE-EC77-60EB-AAD5-4B0C100C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80D53-FEE4-1FD1-80B8-FDE4A77F193F}"/>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324274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B0C-A455-7D5F-C794-16FE76F1A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6AF5A-F3A3-5A31-141B-BB7CF6BD0C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E0C1-C59D-65C4-B8F4-2EA6FC13047D}"/>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5" name="Footer Placeholder 4">
            <a:extLst>
              <a:ext uri="{FF2B5EF4-FFF2-40B4-BE49-F238E27FC236}">
                <a16:creationId xmlns:a16="http://schemas.microsoft.com/office/drawing/2014/main" id="{FEF8AF64-5BBC-0D52-988E-AB90E2C0C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47A74-72E4-297F-59E9-205AEA998352}"/>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256457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51D5-E036-9409-9C66-61DEB5D590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9AC9F-7E0F-16E1-F451-7162F2A89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DA1B56-3ED3-F619-8E4B-ED7A98FDB000}"/>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5" name="Footer Placeholder 4">
            <a:extLst>
              <a:ext uri="{FF2B5EF4-FFF2-40B4-BE49-F238E27FC236}">
                <a16:creationId xmlns:a16="http://schemas.microsoft.com/office/drawing/2014/main" id="{4A4F8A0A-9127-F6AC-775D-CB905734E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D61E2-D1E1-2086-2AC0-D86FE9021055}"/>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149057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3E15-44F1-4129-18E3-BC8ABB922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E69C4-5A01-FBB1-340E-68374BE3CA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097D9-D331-A5C9-32E9-394BF83F2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50D769-F115-63CC-08EB-006882636C63}"/>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6" name="Footer Placeholder 5">
            <a:extLst>
              <a:ext uri="{FF2B5EF4-FFF2-40B4-BE49-F238E27FC236}">
                <a16:creationId xmlns:a16="http://schemas.microsoft.com/office/drawing/2014/main" id="{DA25C464-8D0C-9671-F97F-A5C4094AE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99A23-B6A1-E88F-09DE-E4208F84CE21}"/>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182167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14CD-EBC0-95AC-7BBC-CBEF7F1850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CD89E-2303-51FD-C39B-5E41068389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F4F68C-F5F0-DF6B-8C05-36C565CFA6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15AA7F-F325-2989-23D9-D8A455C76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FCD59-7CF9-36DE-294F-87909D5F0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72AA0-3827-423E-847A-5C4F637B880E}"/>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8" name="Footer Placeholder 7">
            <a:extLst>
              <a:ext uri="{FF2B5EF4-FFF2-40B4-BE49-F238E27FC236}">
                <a16:creationId xmlns:a16="http://schemas.microsoft.com/office/drawing/2014/main" id="{7C97EF73-1BCB-605B-D7D7-9BA917C355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7255E-D688-1677-CC31-561AB5DDCE14}"/>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6636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AAAA-5116-9E1E-D7E4-64925BADE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3FD6-91C3-0BF9-993E-93B07081C5B4}"/>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4" name="Footer Placeholder 3">
            <a:extLst>
              <a:ext uri="{FF2B5EF4-FFF2-40B4-BE49-F238E27FC236}">
                <a16:creationId xmlns:a16="http://schemas.microsoft.com/office/drawing/2014/main" id="{178EAEC8-A66F-96FB-FC1C-8D1E5BD18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6A0EC-5417-1CBA-4831-E14A411C7A69}"/>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208815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6D4D6-0D2A-504A-3C9E-DD1A5F282C2A}"/>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3" name="Footer Placeholder 2">
            <a:extLst>
              <a:ext uri="{FF2B5EF4-FFF2-40B4-BE49-F238E27FC236}">
                <a16:creationId xmlns:a16="http://schemas.microsoft.com/office/drawing/2014/main" id="{075936F0-A31A-7980-0911-F2CB39172F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BB9251-4051-0D95-D84E-1D786681C24E}"/>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353762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8D2-EA9E-D0EC-FD21-32428B58D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609E2F-B846-4B82-DED0-402D6497F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BFDC88-24E5-8A5A-6EEC-09E80604A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E22EE-C40D-BA6B-AB8A-944CAB8ACD04}"/>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6" name="Footer Placeholder 5">
            <a:extLst>
              <a:ext uri="{FF2B5EF4-FFF2-40B4-BE49-F238E27FC236}">
                <a16:creationId xmlns:a16="http://schemas.microsoft.com/office/drawing/2014/main" id="{6586CB1D-75A4-1632-D25A-12EF620F0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412C0-BA02-B3FD-B8D2-68FE1BA2764A}"/>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384679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CE6F-45A0-A494-1419-BD5D87E17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530CB1-B3FC-6348-73E5-D1ECF6EBA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9443D0-D535-7746-8AF0-E54F86AE9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DD53A-5D63-F6B0-7D77-694551A8FE97}"/>
              </a:ext>
            </a:extLst>
          </p:cNvPr>
          <p:cNvSpPr>
            <a:spLocks noGrp="1"/>
          </p:cNvSpPr>
          <p:nvPr>
            <p:ph type="dt" sz="half" idx="10"/>
          </p:nvPr>
        </p:nvSpPr>
        <p:spPr/>
        <p:txBody>
          <a:bodyPr/>
          <a:lstStyle/>
          <a:p>
            <a:fld id="{71C67521-587A-407A-B300-28D1F62FDA43}" type="datetimeFigureOut">
              <a:rPr lang="en-US" smtClean="0"/>
              <a:t>5/2/2024</a:t>
            </a:fld>
            <a:endParaRPr lang="en-US"/>
          </a:p>
        </p:txBody>
      </p:sp>
      <p:sp>
        <p:nvSpPr>
          <p:cNvPr id="6" name="Footer Placeholder 5">
            <a:extLst>
              <a:ext uri="{FF2B5EF4-FFF2-40B4-BE49-F238E27FC236}">
                <a16:creationId xmlns:a16="http://schemas.microsoft.com/office/drawing/2014/main" id="{789BDB2A-6AB9-1588-78AB-64E2876AB6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E6FA8-6BB8-F124-21FF-A6CBA4AB8FEF}"/>
              </a:ext>
            </a:extLst>
          </p:cNvPr>
          <p:cNvSpPr>
            <a:spLocks noGrp="1"/>
          </p:cNvSpPr>
          <p:nvPr>
            <p:ph type="sldNum" sz="quarter" idx="12"/>
          </p:nvPr>
        </p:nvSpPr>
        <p:spPr/>
        <p:txBody>
          <a:bodyPr/>
          <a:lstStyle/>
          <a:p>
            <a:fld id="{28D46DBB-1BF6-4A7A-B321-CD566890B81A}" type="slidenum">
              <a:rPr lang="en-US" smtClean="0"/>
              <a:t>‹#›</a:t>
            </a:fld>
            <a:endParaRPr lang="en-US"/>
          </a:p>
        </p:txBody>
      </p:sp>
    </p:spTree>
    <p:extLst>
      <p:ext uri="{BB962C8B-B14F-4D97-AF65-F5344CB8AC3E}">
        <p14:creationId xmlns:p14="http://schemas.microsoft.com/office/powerpoint/2010/main" val="1209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57174-9D38-53D0-66C3-D70C57635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00BB3-BA55-8B26-D331-9E9948E84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516A1-6EFF-65A3-A1C6-AF5F986BE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67521-587A-407A-B300-28D1F62FDA43}" type="datetimeFigureOut">
              <a:rPr lang="en-US" smtClean="0"/>
              <a:t>5/2/2024</a:t>
            </a:fld>
            <a:endParaRPr lang="en-US"/>
          </a:p>
        </p:txBody>
      </p:sp>
      <p:sp>
        <p:nvSpPr>
          <p:cNvPr id="5" name="Footer Placeholder 4">
            <a:extLst>
              <a:ext uri="{FF2B5EF4-FFF2-40B4-BE49-F238E27FC236}">
                <a16:creationId xmlns:a16="http://schemas.microsoft.com/office/drawing/2014/main" id="{9D88CE7E-D915-9C5C-03D6-3C9DCE590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CAA0B1-0E71-BE22-650B-B49EDC1FF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6DBB-1BF6-4A7A-B321-CD566890B81A}" type="slidenum">
              <a:rPr lang="en-US" smtClean="0"/>
              <a:t>‹#›</a:t>
            </a:fld>
            <a:endParaRPr lang="en-US"/>
          </a:p>
        </p:txBody>
      </p:sp>
    </p:spTree>
    <p:extLst>
      <p:ext uri="{BB962C8B-B14F-4D97-AF65-F5344CB8AC3E}">
        <p14:creationId xmlns:p14="http://schemas.microsoft.com/office/powerpoint/2010/main" val="428997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flickr.com/photos/mikeblogs/3020966666/"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www.flickr.com/photos/mikeblogs/3020966666/"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s://www.flickr.com/photos/mikeblogs/302096666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mikeblogs/3020966666/"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hyperlink" Target="https://www.ldao.ca/" TargetMode="External"/><Relationship Id="rId3" Type="http://schemas.openxmlformats.org/officeDocument/2006/relationships/image" Target="../media/image1.jpg"/><Relationship Id="rId7" Type="http://schemas.openxmlformats.org/officeDocument/2006/relationships/hyperlink" Target="https://www.youtube.com/@CosmicKidsYoga" TargetMode="External"/><Relationship Id="rId12" Type="http://schemas.openxmlformats.org/officeDocument/2006/relationships/hyperlink" Target="https://www.ldathome.c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lynnmclaughlin.com/taking-the-helm-podcast" TargetMode="External"/><Relationship Id="rId11" Type="http://schemas.openxmlformats.org/officeDocument/2006/relationships/hyperlink" Target="https://5lovelanguages.com/quizzes/love-language" TargetMode="External"/><Relationship Id="rId5" Type="http://schemas.openxmlformats.org/officeDocument/2006/relationships/hyperlink" Target="https://www.messsmakers.com/" TargetMode="External"/><Relationship Id="rId10" Type="http://schemas.openxmlformats.org/officeDocument/2006/relationships/hyperlink" Target="https://www.ementalhealth.ca/" TargetMode="External"/><Relationship Id="rId4" Type="http://schemas.openxmlformats.org/officeDocument/2006/relationships/hyperlink" Target="https://lynnmclaughlin.com/the-power-of-thought-series" TargetMode="External"/><Relationship Id="rId9" Type="http://schemas.openxmlformats.org/officeDocument/2006/relationships/hyperlink" Target="https://www.flickr.com/photos/mikeblogs/302096666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hyperlink" Target="https://lynnmclaughlin.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www.flickr.com/photos/mikeblogs/3020966666/"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flickr.com/photos/mikeblogs/3020966666/"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flickr.com/photos/mikeblogs/3020966666/"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flickr.com/photos/mikeblogs/3020966666/"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flickr.com/photos/mikeblogs/3020966666/"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 Word&#10;&#10;Description automatically generated">
            <a:extLst>
              <a:ext uri="{FF2B5EF4-FFF2-40B4-BE49-F238E27FC236}">
                <a16:creationId xmlns:a16="http://schemas.microsoft.com/office/drawing/2014/main" id="{21BD1DA7-E73B-552C-BF1D-6DCBBD5BA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F5DBF2-6F39-FE97-9D5A-DB9014DD0950}"/>
              </a:ext>
            </a:extLst>
          </p:cNvPr>
          <p:cNvSpPr>
            <a:spLocks noGrp="1"/>
          </p:cNvSpPr>
          <p:nvPr>
            <p:ph type="title"/>
          </p:nvPr>
        </p:nvSpPr>
        <p:spPr>
          <a:xfrm>
            <a:off x="4199705" y="774162"/>
            <a:ext cx="3923362" cy="1325563"/>
          </a:xfrm>
        </p:spPr>
        <p:txBody>
          <a:bodyPr>
            <a:normAutofit/>
          </a:bodyPr>
          <a:lstStyle/>
          <a:p>
            <a:r>
              <a:rPr lang="en-US" b="1" dirty="0">
                <a:solidFill>
                  <a:srgbClr val="000000"/>
                </a:solidFill>
                <a:latin typeface="Arial" panose="020B0604020202020204" pitchFamily="34" charset="0"/>
              </a:rPr>
              <a:t>STRIVE 2024</a:t>
            </a:r>
            <a:br>
              <a:rPr lang="en-US" sz="4400" b="0" dirty="0">
                <a:effectLst/>
              </a:rPr>
            </a:br>
            <a:endParaRPr lang="en-US" dirty="0"/>
          </a:p>
        </p:txBody>
      </p:sp>
      <p:sp>
        <p:nvSpPr>
          <p:cNvPr id="3" name="Content Placeholder 2">
            <a:extLst>
              <a:ext uri="{FF2B5EF4-FFF2-40B4-BE49-F238E27FC236}">
                <a16:creationId xmlns:a16="http://schemas.microsoft.com/office/drawing/2014/main" id="{DED0EA97-B83F-A7E1-3950-778B06157012}"/>
              </a:ext>
            </a:extLst>
          </p:cNvPr>
          <p:cNvSpPr>
            <a:spLocks noGrp="1"/>
          </p:cNvSpPr>
          <p:nvPr>
            <p:ph idx="1"/>
          </p:nvPr>
        </p:nvSpPr>
        <p:spPr>
          <a:xfrm>
            <a:off x="1296479" y="1604352"/>
            <a:ext cx="10806404" cy="4351338"/>
          </a:xfrm>
        </p:spPr>
        <p:txBody>
          <a:bodyPr>
            <a:normAutofit/>
          </a:bodyPr>
          <a:lstStyle/>
          <a:p>
            <a:r>
              <a:rPr lang="en-US" b="1" dirty="0"/>
              <a:t>What does being emotionally well mean today?</a:t>
            </a:r>
          </a:p>
          <a:p>
            <a:r>
              <a:rPr lang="en-US" b="1" dirty="0"/>
              <a:t>What is self-advocacy and what do our children need to learn to do?</a:t>
            </a:r>
          </a:p>
          <a:p>
            <a:r>
              <a:rPr lang="en-US" b="1" dirty="0"/>
              <a:t>Love Language</a:t>
            </a:r>
          </a:p>
          <a:p>
            <a:r>
              <a:rPr lang="en-US" b="1" dirty="0"/>
              <a:t>Step by Step as a Parent</a:t>
            </a:r>
          </a:p>
          <a:p>
            <a:r>
              <a:rPr lang="en-US" b="1" dirty="0"/>
              <a:t>Resources </a:t>
            </a:r>
          </a:p>
          <a:p>
            <a:r>
              <a:rPr lang="en-US" b="1" dirty="0"/>
              <a:t>Q and A </a:t>
            </a:r>
          </a:p>
          <a:p>
            <a:endParaRPr lang="en-US" dirty="0"/>
          </a:p>
          <a:p>
            <a:endParaRPr lang="en-US" dirty="0"/>
          </a:p>
          <a:p>
            <a:endParaRPr lang="en-US" dirty="0"/>
          </a:p>
        </p:txBody>
      </p:sp>
      <p:sp>
        <p:nvSpPr>
          <p:cNvPr id="11" name="TextBox 10">
            <a:extLst>
              <a:ext uri="{FF2B5EF4-FFF2-40B4-BE49-F238E27FC236}">
                <a16:creationId xmlns:a16="http://schemas.microsoft.com/office/drawing/2014/main" id="{F344179B-5DB8-D3B8-8858-14C8676CD10D}"/>
              </a:ext>
            </a:extLst>
          </p:cNvPr>
          <p:cNvSpPr txBox="1"/>
          <p:nvPr/>
        </p:nvSpPr>
        <p:spPr>
          <a:xfrm>
            <a:off x="8661634" y="5713587"/>
            <a:ext cx="3833768" cy="307777"/>
          </a:xfrm>
          <a:prstGeom prst="rect">
            <a:avLst/>
          </a:prstGeom>
          <a:noFill/>
        </p:spPr>
        <p:txBody>
          <a:bodyPr wrap="square" rtlCol="0">
            <a:spAutoFit/>
          </a:bodyPr>
          <a:lstStyle/>
          <a:p>
            <a:r>
              <a:rPr lang="en-US" sz="1400" dirty="0"/>
              <a:t>Amber Raymond &amp; Lynn McLaughlin 2024</a:t>
            </a:r>
          </a:p>
        </p:txBody>
      </p:sp>
      <p:pic>
        <p:nvPicPr>
          <p:cNvPr id="12" name="Picture 11" descr="Icon&#10;&#10;Description automatically generated">
            <a:extLst>
              <a:ext uri="{FF2B5EF4-FFF2-40B4-BE49-F238E27FC236}">
                <a16:creationId xmlns:a16="http://schemas.microsoft.com/office/drawing/2014/main" id="{9436B592-C6C8-B775-9FBE-923AFDFBC0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16230" y="5713240"/>
            <a:ext cx="345404" cy="343965"/>
          </a:xfrm>
          <a:prstGeom prst="rect">
            <a:avLst/>
          </a:prstGeom>
        </p:spPr>
      </p:pic>
    </p:spTree>
    <p:extLst>
      <p:ext uri="{BB962C8B-B14F-4D97-AF65-F5344CB8AC3E}">
        <p14:creationId xmlns:p14="http://schemas.microsoft.com/office/powerpoint/2010/main" val="37636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308D96-5B28-A634-57C6-BB8A06B374CC}"/>
              </a:ext>
            </a:extLst>
          </p:cNvPr>
          <p:cNvPicPr>
            <a:picLocks noChangeAspect="1"/>
          </p:cNvPicPr>
          <p:nvPr/>
        </p:nvPicPr>
        <p:blipFill rotWithShape="1">
          <a:blip r:embed="rId3">
            <a:alphaModFix/>
          </a:blip>
          <a:srcRect t="16479" r="47884" b="13908"/>
          <a:stretch/>
        </p:blipFill>
        <p:spPr>
          <a:xfrm>
            <a:off x="3665627" y="459746"/>
            <a:ext cx="2679593" cy="2823749"/>
          </a:xfrm>
          <a:prstGeom prst="rect">
            <a:avLst/>
          </a:prstGeom>
        </p:spPr>
      </p:pic>
      <p:sp>
        <p:nvSpPr>
          <p:cNvPr id="3" name="TextBox 2">
            <a:extLst>
              <a:ext uri="{FF2B5EF4-FFF2-40B4-BE49-F238E27FC236}">
                <a16:creationId xmlns:a16="http://schemas.microsoft.com/office/drawing/2014/main" id="{F571D22A-2C9D-6314-7477-D9132554B3C7}"/>
              </a:ext>
            </a:extLst>
          </p:cNvPr>
          <p:cNvSpPr txBox="1"/>
          <p:nvPr/>
        </p:nvSpPr>
        <p:spPr>
          <a:xfrm>
            <a:off x="79377" y="220626"/>
            <a:ext cx="12039599" cy="584775"/>
          </a:xfrm>
          <a:prstGeom prst="rect">
            <a:avLst/>
          </a:prstGeom>
          <a:noFill/>
        </p:spPr>
        <p:txBody>
          <a:bodyPr wrap="square">
            <a:spAutoFit/>
          </a:bodyPr>
          <a:lstStyle/>
          <a:p>
            <a:pPr algn="ctr"/>
            <a:r>
              <a:rPr lang="en-US" sz="3200" b="1" i="0" u="none" strike="noStrike" dirty="0">
                <a:solidFill>
                  <a:srgbClr val="000000"/>
                </a:solidFill>
                <a:effectLst/>
                <a:latin typeface="Arial" panose="020B0604020202020204" pitchFamily="34" charset="0"/>
              </a:rPr>
              <a:t>Everyone is Unique in the </a:t>
            </a:r>
            <a:r>
              <a:rPr lang="en-US" sz="3200" b="1" dirty="0">
                <a:solidFill>
                  <a:srgbClr val="000000"/>
                </a:solidFill>
                <a:latin typeface="Arial" panose="020B0604020202020204" pitchFamily="34" charset="0"/>
              </a:rPr>
              <a:t>W</a:t>
            </a:r>
            <a:r>
              <a:rPr lang="en-US" sz="3200" b="1" i="0" u="none" strike="noStrike" dirty="0">
                <a:solidFill>
                  <a:srgbClr val="000000"/>
                </a:solidFill>
                <a:effectLst/>
                <a:latin typeface="Arial" panose="020B0604020202020204" pitchFamily="34" charset="0"/>
              </a:rPr>
              <a:t>ay They </a:t>
            </a:r>
            <a:r>
              <a:rPr lang="en-US" sz="3200" b="1" dirty="0">
                <a:solidFill>
                  <a:srgbClr val="000000"/>
                </a:solidFill>
                <a:latin typeface="Arial" panose="020B0604020202020204" pitchFamily="34" charset="0"/>
              </a:rPr>
              <a:t>R</a:t>
            </a:r>
            <a:r>
              <a:rPr lang="en-US" sz="3200" b="1" i="0" u="none" strike="noStrike" dirty="0">
                <a:solidFill>
                  <a:srgbClr val="000000"/>
                </a:solidFill>
                <a:effectLst/>
                <a:latin typeface="Arial" panose="020B0604020202020204" pitchFamily="34" charset="0"/>
              </a:rPr>
              <a:t>eceive and Give </a:t>
            </a:r>
            <a:r>
              <a:rPr lang="en-US" sz="3200" b="1" dirty="0">
                <a:solidFill>
                  <a:srgbClr val="000000"/>
                </a:solidFill>
                <a:latin typeface="Arial" panose="020B0604020202020204" pitchFamily="34" charset="0"/>
              </a:rPr>
              <a:t>L</a:t>
            </a:r>
            <a:r>
              <a:rPr lang="en-US" sz="3200" b="1" i="0" u="none" strike="noStrike" dirty="0">
                <a:solidFill>
                  <a:srgbClr val="000000"/>
                </a:solidFill>
                <a:effectLst/>
                <a:latin typeface="Arial" panose="020B0604020202020204" pitchFamily="34" charset="0"/>
              </a:rPr>
              <a:t>ove</a:t>
            </a:r>
            <a:endParaRPr lang="en-US" sz="3200" dirty="0"/>
          </a:p>
        </p:txBody>
      </p:sp>
      <p:sp>
        <p:nvSpPr>
          <p:cNvPr id="5" name="TextBox 4">
            <a:extLst>
              <a:ext uri="{FF2B5EF4-FFF2-40B4-BE49-F238E27FC236}">
                <a16:creationId xmlns:a16="http://schemas.microsoft.com/office/drawing/2014/main" id="{504E714D-A11F-CFEB-B771-A44172BB92A2}"/>
              </a:ext>
            </a:extLst>
          </p:cNvPr>
          <p:cNvSpPr txBox="1"/>
          <p:nvPr/>
        </p:nvSpPr>
        <p:spPr>
          <a:xfrm>
            <a:off x="7703367" y="6170464"/>
            <a:ext cx="3833768" cy="307777"/>
          </a:xfrm>
          <a:prstGeom prst="rect">
            <a:avLst/>
          </a:prstGeom>
          <a:noFill/>
        </p:spPr>
        <p:txBody>
          <a:bodyPr wrap="square" rtlCol="0">
            <a:spAutoFit/>
          </a:bodyPr>
          <a:lstStyle/>
          <a:p>
            <a:r>
              <a:rPr lang="en-US" sz="1400" dirty="0"/>
              <a:t>Amber Raymond &amp; Lynn McLaughlin 2024</a:t>
            </a:r>
          </a:p>
        </p:txBody>
      </p:sp>
      <p:pic>
        <p:nvPicPr>
          <p:cNvPr id="6" name="Picture 5" descr="Icon&#10;&#10;Description automatically generated">
            <a:extLst>
              <a:ext uri="{FF2B5EF4-FFF2-40B4-BE49-F238E27FC236}">
                <a16:creationId xmlns:a16="http://schemas.microsoft.com/office/drawing/2014/main" id="{584DBF9F-7A74-32C4-5743-4A23E2D9A3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92925" y="6149962"/>
            <a:ext cx="345404" cy="343965"/>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E2AD734D-4D58-5DDA-28F7-C4BA7D940F13}"/>
              </a:ext>
            </a:extLst>
          </p:cNvPr>
          <p:cNvPicPr>
            <a:picLocks noChangeAspect="1"/>
          </p:cNvPicPr>
          <p:nvPr/>
        </p:nvPicPr>
        <p:blipFill rotWithShape="1">
          <a:blip r:embed="rId6">
            <a:extLst>
              <a:ext uri="{28A0092B-C50C-407E-A947-70E740481C1C}">
                <a14:useLocalDpi xmlns:a14="http://schemas.microsoft.com/office/drawing/2010/main" val="0"/>
              </a:ext>
            </a:extLst>
          </a:blip>
          <a:srcRect l="14095" t="15387" b="1"/>
          <a:stretch/>
        </p:blipFill>
        <p:spPr>
          <a:xfrm>
            <a:off x="416802" y="3643004"/>
            <a:ext cx="2858915" cy="2467066"/>
          </a:xfrm>
          <a:prstGeom prst="rect">
            <a:avLst/>
          </a:prstGeom>
        </p:spPr>
      </p:pic>
      <p:pic>
        <p:nvPicPr>
          <p:cNvPr id="21" name="Picture 20" descr="Icon&#10;&#10;Description automatically generated">
            <a:extLst>
              <a:ext uri="{FF2B5EF4-FFF2-40B4-BE49-F238E27FC236}">
                <a16:creationId xmlns:a16="http://schemas.microsoft.com/office/drawing/2014/main" id="{F9C362B0-EFB1-57BE-8B8F-D42A037962E6}"/>
              </a:ext>
            </a:extLst>
          </p:cNvPr>
          <p:cNvPicPr>
            <a:picLocks noChangeAspect="1"/>
          </p:cNvPicPr>
          <p:nvPr/>
        </p:nvPicPr>
        <p:blipFill rotWithShape="1">
          <a:blip r:embed="rId7">
            <a:extLst>
              <a:ext uri="{28A0092B-C50C-407E-A947-70E740481C1C}">
                <a14:useLocalDpi xmlns:a14="http://schemas.microsoft.com/office/drawing/2010/main" val="0"/>
              </a:ext>
            </a:extLst>
          </a:blip>
          <a:srcRect l="4591" t="9984" r="4940"/>
          <a:stretch/>
        </p:blipFill>
        <p:spPr>
          <a:xfrm>
            <a:off x="6173101" y="3700968"/>
            <a:ext cx="2545283" cy="2345130"/>
          </a:xfrm>
          <a:prstGeom prst="rect">
            <a:avLst/>
          </a:prstGeom>
        </p:spPr>
      </p:pic>
      <p:sp>
        <p:nvSpPr>
          <p:cNvPr id="24" name="TextBox 23">
            <a:extLst>
              <a:ext uri="{FF2B5EF4-FFF2-40B4-BE49-F238E27FC236}">
                <a16:creationId xmlns:a16="http://schemas.microsoft.com/office/drawing/2014/main" id="{3EE52DE7-1153-AACA-EBFC-BEB577E2F28E}"/>
              </a:ext>
            </a:extLst>
          </p:cNvPr>
          <p:cNvSpPr txBox="1"/>
          <p:nvPr/>
        </p:nvSpPr>
        <p:spPr>
          <a:xfrm>
            <a:off x="3083024" y="1726330"/>
            <a:ext cx="1543050" cy="369332"/>
          </a:xfrm>
          <a:prstGeom prst="rect">
            <a:avLst/>
          </a:prstGeom>
          <a:noFill/>
        </p:spPr>
        <p:txBody>
          <a:bodyPr wrap="square" rtlCol="0">
            <a:spAutoFit/>
          </a:bodyPr>
          <a:lstStyle/>
          <a:p>
            <a:r>
              <a:rPr lang="en-US" b="1" dirty="0"/>
              <a:t>Parent </a:t>
            </a:r>
          </a:p>
        </p:txBody>
      </p:sp>
      <p:sp>
        <p:nvSpPr>
          <p:cNvPr id="27" name="TextBox 26">
            <a:extLst>
              <a:ext uri="{FF2B5EF4-FFF2-40B4-BE49-F238E27FC236}">
                <a16:creationId xmlns:a16="http://schemas.microsoft.com/office/drawing/2014/main" id="{A28E0B59-D467-B86D-9FF0-FAACAA942C8E}"/>
              </a:ext>
            </a:extLst>
          </p:cNvPr>
          <p:cNvSpPr txBox="1"/>
          <p:nvPr/>
        </p:nvSpPr>
        <p:spPr>
          <a:xfrm>
            <a:off x="990646" y="3357667"/>
            <a:ext cx="1543050" cy="369332"/>
          </a:xfrm>
          <a:prstGeom prst="rect">
            <a:avLst/>
          </a:prstGeom>
          <a:noFill/>
        </p:spPr>
        <p:txBody>
          <a:bodyPr wrap="square" rtlCol="0">
            <a:spAutoFit/>
          </a:bodyPr>
          <a:lstStyle/>
          <a:p>
            <a:r>
              <a:rPr lang="en-US" b="1" dirty="0"/>
              <a:t>Child #1 </a:t>
            </a:r>
          </a:p>
        </p:txBody>
      </p:sp>
      <p:sp>
        <p:nvSpPr>
          <p:cNvPr id="28" name="TextBox 27">
            <a:extLst>
              <a:ext uri="{FF2B5EF4-FFF2-40B4-BE49-F238E27FC236}">
                <a16:creationId xmlns:a16="http://schemas.microsoft.com/office/drawing/2014/main" id="{3461F3AD-4550-C8F4-A1C4-D0FFB1D8DA41}"/>
              </a:ext>
            </a:extLst>
          </p:cNvPr>
          <p:cNvSpPr txBox="1"/>
          <p:nvPr/>
        </p:nvSpPr>
        <p:spPr>
          <a:xfrm>
            <a:off x="6865764" y="3454119"/>
            <a:ext cx="1543050" cy="369332"/>
          </a:xfrm>
          <a:prstGeom prst="rect">
            <a:avLst/>
          </a:prstGeom>
          <a:noFill/>
        </p:spPr>
        <p:txBody>
          <a:bodyPr wrap="square" rtlCol="0">
            <a:spAutoFit/>
          </a:bodyPr>
          <a:lstStyle/>
          <a:p>
            <a:r>
              <a:rPr lang="en-US" b="1" dirty="0"/>
              <a:t>Child #2</a:t>
            </a:r>
          </a:p>
        </p:txBody>
      </p:sp>
      <p:sp>
        <p:nvSpPr>
          <p:cNvPr id="29" name="Arrow: Left 28">
            <a:extLst>
              <a:ext uri="{FF2B5EF4-FFF2-40B4-BE49-F238E27FC236}">
                <a16:creationId xmlns:a16="http://schemas.microsoft.com/office/drawing/2014/main" id="{22AC9BA9-05EE-5ADE-8435-BB915D4530C1}"/>
              </a:ext>
            </a:extLst>
          </p:cNvPr>
          <p:cNvSpPr/>
          <p:nvPr/>
        </p:nvSpPr>
        <p:spPr>
          <a:xfrm rot="10800000">
            <a:off x="3854549" y="1800899"/>
            <a:ext cx="245728" cy="22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Left 29">
            <a:extLst>
              <a:ext uri="{FF2B5EF4-FFF2-40B4-BE49-F238E27FC236}">
                <a16:creationId xmlns:a16="http://schemas.microsoft.com/office/drawing/2014/main" id="{AB4C0CDA-5FFD-E2E3-542A-A521C41809EB}"/>
              </a:ext>
            </a:extLst>
          </p:cNvPr>
          <p:cNvSpPr/>
          <p:nvPr/>
        </p:nvSpPr>
        <p:spPr>
          <a:xfrm rot="16200000">
            <a:off x="1243754" y="3715858"/>
            <a:ext cx="245728" cy="22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 30">
            <a:extLst>
              <a:ext uri="{FF2B5EF4-FFF2-40B4-BE49-F238E27FC236}">
                <a16:creationId xmlns:a16="http://schemas.microsoft.com/office/drawing/2014/main" id="{C05758A7-FE25-89E3-9126-29700883B32A}"/>
              </a:ext>
            </a:extLst>
          </p:cNvPr>
          <p:cNvSpPr/>
          <p:nvPr/>
        </p:nvSpPr>
        <p:spPr>
          <a:xfrm rot="16200000">
            <a:off x="7194605" y="3777971"/>
            <a:ext cx="245728" cy="22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B70E856-8EEB-D0FA-36BB-C2584AC93511}"/>
              </a:ext>
            </a:extLst>
          </p:cNvPr>
          <p:cNvSpPr/>
          <p:nvPr/>
        </p:nvSpPr>
        <p:spPr>
          <a:xfrm>
            <a:off x="7205472" y="2907346"/>
            <a:ext cx="1161288" cy="43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E551668-2436-8843-CEB9-FEEADA0E3EBE}"/>
              </a:ext>
            </a:extLst>
          </p:cNvPr>
          <p:cNvSpPr/>
          <p:nvPr/>
        </p:nvSpPr>
        <p:spPr>
          <a:xfrm>
            <a:off x="3516072" y="2880180"/>
            <a:ext cx="1161288" cy="43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7A70B5-6AED-4BD6-82F1-0BE469AF8ED7}"/>
              </a:ext>
            </a:extLst>
          </p:cNvPr>
          <p:cNvSpPr txBox="1"/>
          <p:nvPr/>
        </p:nvSpPr>
        <p:spPr>
          <a:xfrm>
            <a:off x="2609964" y="3679214"/>
            <a:ext cx="3693110" cy="2461058"/>
          </a:xfrm>
          <a:prstGeom prst="rect">
            <a:avLst/>
          </a:prstGeom>
          <a:noFill/>
        </p:spPr>
        <p:txBody>
          <a:bodyPr wrap="square">
            <a:spAutoFit/>
          </a:bodyPr>
          <a:lstStyle/>
          <a:p>
            <a:pPr>
              <a:lnSpc>
                <a:spcPct val="107000"/>
              </a:lnSpc>
              <a:spcAft>
                <a:spcPts val="800"/>
              </a:spcAft>
            </a:pPr>
            <a:r>
              <a:rPr lang="en-US" sz="2400" b="1" kern="1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33%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Physical Touch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Quality Time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20%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Acts of Service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548235"/>
                </a:solidFill>
                <a:effectLst/>
                <a:latin typeface="Calibri" panose="020F0502020204030204" pitchFamily="34" charset="0"/>
                <a:ea typeface="Calibri" panose="020F0502020204030204" pitchFamily="34" charset="0"/>
                <a:cs typeface="Times New Roman" panose="02020603050405020304" pitchFamily="18" charset="0"/>
              </a:rPr>
              <a:t>20%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Words of Affirmation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Receiving Gifts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2F59D77-FF42-DAB3-9C64-DD41491A1D59}"/>
              </a:ext>
            </a:extLst>
          </p:cNvPr>
          <p:cNvSpPr txBox="1"/>
          <p:nvPr/>
        </p:nvSpPr>
        <p:spPr>
          <a:xfrm>
            <a:off x="8411844" y="3634406"/>
            <a:ext cx="4186556" cy="2461058"/>
          </a:xfrm>
          <a:prstGeom prst="rect">
            <a:avLst/>
          </a:prstGeom>
          <a:noFill/>
        </p:spPr>
        <p:txBody>
          <a:bodyPr wrap="square">
            <a:spAutoFit/>
          </a:bodyPr>
          <a:lstStyle/>
          <a:p>
            <a:pPr>
              <a:lnSpc>
                <a:spcPct val="107000"/>
              </a:lnSpc>
              <a:spcAft>
                <a:spcPts val="800"/>
              </a:spcAft>
            </a:pPr>
            <a:r>
              <a:rPr lang="en-US" sz="2400" b="1" kern="1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40%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Words of Affirmation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30%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Quality Time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20%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Acts of Service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20%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Physical Touch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Receiving Gifts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55B6992-E0EA-B273-02F2-F579CAE6C551}"/>
              </a:ext>
            </a:extLst>
          </p:cNvPr>
          <p:cNvSpPr txBox="1"/>
          <p:nvPr/>
        </p:nvSpPr>
        <p:spPr>
          <a:xfrm>
            <a:off x="6096000" y="880401"/>
            <a:ext cx="3599990" cy="2461058"/>
          </a:xfrm>
          <a:prstGeom prst="rect">
            <a:avLst/>
          </a:prstGeom>
          <a:noFill/>
        </p:spPr>
        <p:txBody>
          <a:bodyPr wrap="square">
            <a:spAutoFit/>
          </a:bodyPr>
          <a:lstStyle/>
          <a:p>
            <a:pPr>
              <a:lnSpc>
                <a:spcPct val="107000"/>
              </a:lnSpc>
              <a:spcAft>
                <a:spcPts val="800"/>
              </a:spcAft>
            </a:pPr>
            <a:r>
              <a:rPr lang="en-US" sz="24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33%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Quality Time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30%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Acts of Service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20%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Words of Affirmation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Receiving Gifts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Physical Touch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07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C40197-FE4E-4F6E-F43E-2C6C801D72BF}"/>
              </a:ext>
            </a:extLst>
          </p:cNvPr>
          <p:cNvSpPr txBox="1"/>
          <p:nvPr/>
        </p:nvSpPr>
        <p:spPr>
          <a:xfrm>
            <a:off x="8731094" y="6034702"/>
            <a:ext cx="3833768" cy="307777"/>
          </a:xfrm>
          <a:prstGeom prst="rect">
            <a:avLst/>
          </a:prstGeom>
          <a:noFill/>
        </p:spPr>
        <p:txBody>
          <a:bodyPr wrap="square" rtlCol="0">
            <a:spAutoFit/>
          </a:bodyPr>
          <a:lstStyle/>
          <a:p>
            <a:r>
              <a:rPr lang="en-US" sz="1400" dirty="0"/>
              <a:t>Amber Raymond &amp; Lynn McLaughlin 2024</a:t>
            </a:r>
          </a:p>
        </p:txBody>
      </p:sp>
      <p:pic>
        <p:nvPicPr>
          <p:cNvPr id="3" name="Picture 2" descr="Icon&#10;&#10;Description automatically generated">
            <a:extLst>
              <a:ext uri="{FF2B5EF4-FFF2-40B4-BE49-F238E27FC236}">
                <a16:creationId xmlns:a16="http://schemas.microsoft.com/office/drawing/2014/main" id="{8630D880-336D-E5FC-F1CA-199E24DB45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5690" y="6034702"/>
            <a:ext cx="345404" cy="343965"/>
          </a:xfrm>
          <a:prstGeom prst="rect">
            <a:avLst/>
          </a:prstGeom>
        </p:spPr>
      </p:pic>
      <p:sp>
        <p:nvSpPr>
          <p:cNvPr id="8" name="TextBox 7">
            <a:extLst>
              <a:ext uri="{FF2B5EF4-FFF2-40B4-BE49-F238E27FC236}">
                <a16:creationId xmlns:a16="http://schemas.microsoft.com/office/drawing/2014/main" id="{CCC72B26-2D5D-7E19-6BA5-B180CA4B5502}"/>
              </a:ext>
            </a:extLst>
          </p:cNvPr>
          <p:cNvSpPr txBox="1"/>
          <p:nvPr/>
        </p:nvSpPr>
        <p:spPr>
          <a:xfrm>
            <a:off x="3048762" y="223092"/>
            <a:ext cx="5065428" cy="584775"/>
          </a:xfrm>
          <a:prstGeom prst="rect">
            <a:avLst/>
          </a:prstGeom>
          <a:noFill/>
        </p:spPr>
        <p:txBody>
          <a:bodyPr wrap="square">
            <a:spAutoFit/>
          </a:bodyPr>
          <a:lstStyle/>
          <a:p>
            <a:r>
              <a:rPr lang="en-US" sz="3200" b="1" dirty="0">
                <a:latin typeface="Arial" panose="020B0604020202020204" pitchFamily="34" charset="0"/>
                <a:ea typeface="+mj-ea"/>
                <a:cs typeface="Arial" panose="020B0604020202020204" pitchFamily="34" charset="0"/>
              </a:rPr>
              <a:t>Step By Step as a Parent</a:t>
            </a: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D02B4C5-6FE3-397B-95E1-4043E14B96BC}"/>
              </a:ext>
            </a:extLst>
          </p:cNvPr>
          <p:cNvSpPr txBox="1"/>
          <p:nvPr/>
        </p:nvSpPr>
        <p:spPr>
          <a:xfrm>
            <a:off x="807868" y="1227977"/>
            <a:ext cx="10990555" cy="4770537"/>
          </a:xfrm>
          <a:prstGeom prst="rect">
            <a:avLst/>
          </a:prstGeom>
          <a:noFill/>
        </p:spPr>
        <p:txBody>
          <a:bodyPr wrap="square" rtlCol="0">
            <a:spAutoFit/>
          </a:bodyPr>
          <a:lstStyle/>
          <a:p>
            <a:pPr algn="l"/>
            <a:r>
              <a:rPr lang="en-US" sz="2000" b="0" i="0" u="sng" dirty="0">
                <a:solidFill>
                  <a:srgbClr val="222222"/>
                </a:solidFill>
                <a:effectLst/>
                <a:latin typeface="Arial" panose="020B0604020202020204" pitchFamily="34" charset="0"/>
              </a:rPr>
              <a:t>Steps for emotionally heated moments:</a:t>
            </a:r>
            <a:endParaRPr lang="en-US" sz="2000" b="0" i="0" dirty="0">
              <a:solidFill>
                <a:srgbClr val="222222"/>
              </a:solidFill>
              <a:effectLst/>
              <a:latin typeface="Arial" panose="020B0604020202020204" pitchFamily="34" charset="0"/>
            </a:endParaRPr>
          </a:p>
          <a:p>
            <a:pPr algn="l"/>
            <a:r>
              <a:rPr lang="en-US" sz="2000" b="0" i="0" dirty="0">
                <a:solidFill>
                  <a:srgbClr val="222222"/>
                </a:solidFill>
                <a:effectLst/>
                <a:latin typeface="Arial" panose="020B0604020202020204" pitchFamily="34" charset="0"/>
              </a:rPr>
              <a:t>In calm collected moments sit with your </a:t>
            </a:r>
            <a:r>
              <a:rPr lang="en-US" sz="2000" dirty="0">
                <a:solidFill>
                  <a:srgbClr val="222222"/>
                </a:solidFill>
                <a:latin typeface="Arial" panose="020B0604020202020204" pitchFamily="34" charset="0"/>
              </a:rPr>
              <a:t>children</a:t>
            </a:r>
            <a:r>
              <a:rPr lang="en-US" sz="2000" b="0" i="0" dirty="0">
                <a:solidFill>
                  <a:srgbClr val="222222"/>
                </a:solidFill>
                <a:effectLst/>
                <a:latin typeface="Arial" panose="020B0604020202020204" pitchFamily="34" charset="0"/>
              </a:rPr>
              <a:t> and talk about a new family plan for heated moments. This lets them know that when you are taking space or insisting they take space, there is a purpose.  </a:t>
            </a:r>
          </a:p>
          <a:p>
            <a:pPr algn="l"/>
            <a:endParaRPr lang="en-US" sz="2000" b="0" i="0" dirty="0">
              <a:solidFill>
                <a:srgbClr val="222222"/>
              </a:solidFill>
              <a:effectLst/>
              <a:latin typeface="Arial" panose="020B0604020202020204" pitchFamily="34" charset="0"/>
            </a:endParaRPr>
          </a:p>
          <a:p>
            <a:pPr marL="342900" indent="-342900" algn="l">
              <a:buFont typeface="+mj-lt"/>
              <a:buAutoNum type="arabicPeriod"/>
            </a:pPr>
            <a:r>
              <a:rPr lang="en-US" sz="2000" b="0" i="0" dirty="0">
                <a:solidFill>
                  <a:srgbClr val="222222"/>
                </a:solidFill>
                <a:effectLst/>
                <a:latin typeface="Arial" panose="020B0604020202020204" pitchFamily="34" charset="0"/>
              </a:rPr>
              <a:t>Walk away or send them away to process and release emotions.  </a:t>
            </a:r>
          </a:p>
          <a:p>
            <a:pPr marL="342900" indent="-342900" algn="l">
              <a:buFont typeface="+mj-lt"/>
              <a:buAutoNum type="arabicPeriod"/>
            </a:pPr>
            <a:endParaRPr lang="en-US" sz="2000" b="0" i="0" dirty="0">
              <a:solidFill>
                <a:srgbClr val="222222"/>
              </a:solidFill>
              <a:effectLst/>
              <a:latin typeface="Arial" panose="020B0604020202020204" pitchFamily="34" charset="0"/>
            </a:endParaRPr>
          </a:p>
          <a:p>
            <a:pPr marL="342900" indent="-342900" algn="l">
              <a:buFont typeface="+mj-lt"/>
              <a:buAutoNum type="arabicPeriod"/>
            </a:pPr>
            <a:r>
              <a:rPr lang="en-US" sz="2000" b="0" i="0" dirty="0">
                <a:solidFill>
                  <a:srgbClr val="222222"/>
                </a:solidFill>
                <a:effectLst/>
                <a:latin typeface="Arial" panose="020B0604020202020204" pitchFamily="34" charset="0"/>
              </a:rPr>
              <a:t>Find a grounding technique that helps you come back to your logical brain. We can't think logically when we’re emotional. Some suggestions include:</a:t>
            </a:r>
          </a:p>
          <a:p>
            <a:pPr marL="800100" lvl="1" indent="-342900" algn="l">
              <a:buFont typeface="+mj-lt"/>
              <a:buAutoNum type="alphaLcParenR"/>
            </a:pPr>
            <a:r>
              <a:rPr lang="en-US" sz="2000" b="0" i="0" dirty="0">
                <a:solidFill>
                  <a:srgbClr val="222222"/>
                </a:solidFill>
                <a:effectLst/>
                <a:latin typeface="Arial" panose="020B0604020202020204" pitchFamily="34" charset="0"/>
              </a:rPr>
              <a:t>8 count breathwork</a:t>
            </a:r>
          </a:p>
          <a:p>
            <a:pPr marL="800100" lvl="1" indent="-342900" algn="l">
              <a:buFont typeface="+mj-lt"/>
              <a:buAutoNum type="alphaLcParenR"/>
            </a:pPr>
            <a:r>
              <a:rPr lang="en-US" sz="2000" b="0" i="0" dirty="0">
                <a:solidFill>
                  <a:srgbClr val="222222"/>
                </a:solidFill>
                <a:effectLst/>
                <a:latin typeface="Arial" panose="020B0604020202020204" pitchFamily="34" charset="0"/>
              </a:rPr>
              <a:t>walking outside</a:t>
            </a:r>
          </a:p>
          <a:p>
            <a:pPr marL="800100" lvl="1" indent="-342900" algn="l">
              <a:buFont typeface="+mj-lt"/>
              <a:buAutoNum type="alphaLcParenR"/>
            </a:pPr>
            <a:r>
              <a:rPr lang="en-US" sz="2000" b="0" i="0" dirty="0">
                <a:solidFill>
                  <a:srgbClr val="222222"/>
                </a:solidFill>
                <a:effectLst/>
                <a:latin typeface="Arial" panose="020B0604020202020204" pitchFamily="34" charset="0"/>
              </a:rPr>
              <a:t>aroma therapy</a:t>
            </a:r>
          </a:p>
          <a:p>
            <a:pPr marL="800100" lvl="1" indent="-342900" algn="l">
              <a:buFont typeface="+mj-lt"/>
              <a:buAutoNum type="alphaLcParenR"/>
            </a:pPr>
            <a:r>
              <a:rPr lang="en-US" sz="2000" b="0" i="0" dirty="0">
                <a:solidFill>
                  <a:srgbClr val="222222"/>
                </a:solidFill>
                <a:effectLst/>
                <a:latin typeface="Arial" panose="020B0604020202020204" pitchFamily="34" charset="0"/>
              </a:rPr>
              <a:t>calming music (solfeggio frequencies)</a:t>
            </a:r>
          </a:p>
          <a:p>
            <a:pPr marL="800100" lvl="1" indent="-342900" algn="l">
              <a:buFont typeface="+mj-lt"/>
              <a:buAutoNum type="alphaLcParenR"/>
            </a:pPr>
            <a:r>
              <a:rPr lang="en-US" sz="2000" b="0" i="0" dirty="0">
                <a:solidFill>
                  <a:srgbClr val="222222"/>
                </a:solidFill>
                <a:effectLst/>
                <a:latin typeface="Arial" panose="020B0604020202020204" pitchFamily="34" charset="0"/>
              </a:rPr>
              <a:t>journaling</a:t>
            </a:r>
          </a:p>
          <a:p>
            <a:endParaRPr lang="en-US" sz="2400" dirty="0"/>
          </a:p>
        </p:txBody>
      </p:sp>
      <p:pic>
        <p:nvPicPr>
          <p:cNvPr id="7" name="Picture 6" descr="A cartoon of a monster&#10;&#10;Description automatically generated">
            <a:extLst>
              <a:ext uri="{FF2B5EF4-FFF2-40B4-BE49-F238E27FC236}">
                <a16:creationId xmlns:a16="http://schemas.microsoft.com/office/drawing/2014/main" id="{D27B830A-444E-32B1-698C-1274F3BA162B}"/>
              </a:ext>
            </a:extLst>
          </p:cNvPr>
          <p:cNvPicPr>
            <a:picLocks noChangeAspect="1"/>
          </p:cNvPicPr>
          <p:nvPr/>
        </p:nvPicPr>
        <p:blipFill rotWithShape="1">
          <a:blip r:embed="rId5">
            <a:extLst>
              <a:ext uri="{28A0092B-C50C-407E-A947-70E740481C1C}">
                <a14:useLocalDpi xmlns:a14="http://schemas.microsoft.com/office/drawing/2010/main" val="0"/>
              </a:ext>
            </a:extLst>
          </a:blip>
          <a:srcRect t="3822" r="49981"/>
          <a:stretch/>
        </p:blipFill>
        <p:spPr>
          <a:xfrm rot="710090">
            <a:off x="9053325" y="4095084"/>
            <a:ext cx="1672178" cy="1607677"/>
          </a:xfrm>
          <a:prstGeom prst="rect">
            <a:avLst/>
          </a:prstGeom>
        </p:spPr>
      </p:pic>
    </p:spTree>
    <p:extLst>
      <p:ext uri="{BB962C8B-B14F-4D97-AF65-F5344CB8AC3E}">
        <p14:creationId xmlns:p14="http://schemas.microsoft.com/office/powerpoint/2010/main" val="10086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C81700-1632-2479-33FB-39EA392573F2}"/>
              </a:ext>
            </a:extLst>
          </p:cNvPr>
          <p:cNvSpPr txBox="1"/>
          <p:nvPr/>
        </p:nvSpPr>
        <p:spPr>
          <a:xfrm>
            <a:off x="932156" y="666539"/>
            <a:ext cx="10093910" cy="5016758"/>
          </a:xfrm>
          <a:prstGeom prst="rect">
            <a:avLst/>
          </a:prstGeom>
          <a:noFill/>
        </p:spPr>
        <p:txBody>
          <a:bodyPr wrap="square">
            <a:spAutoFit/>
          </a:bodyPr>
          <a:lstStyle/>
          <a:p>
            <a:pPr marL="457200" indent="-457200" algn="l">
              <a:buAutoNum type="arabicPeriod" startAt="3"/>
            </a:pPr>
            <a:r>
              <a:rPr lang="en-US" sz="2000" b="0" i="0" dirty="0">
                <a:solidFill>
                  <a:srgbClr val="222222"/>
                </a:solidFill>
                <a:effectLst/>
                <a:latin typeface="Arial" panose="020B0604020202020204" pitchFamily="34" charset="0"/>
              </a:rPr>
              <a:t>Self reflection: </a:t>
            </a:r>
            <a:r>
              <a:rPr lang="en-US" sz="2000" dirty="0">
                <a:solidFill>
                  <a:srgbClr val="222222"/>
                </a:solidFill>
                <a:latin typeface="Arial" panose="020B0604020202020204" pitchFamily="34" charset="0"/>
              </a:rPr>
              <a:t>O</a:t>
            </a:r>
            <a:r>
              <a:rPr lang="en-US" sz="2000" b="0" i="0" dirty="0">
                <a:solidFill>
                  <a:srgbClr val="222222"/>
                </a:solidFill>
                <a:effectLst/>
                <a:latin typeface="Arial" panose="020B0604020202020204" pitchFamily="34" charset="0"/>
              </a:rPr>
              <a:t>nce we're grounded, we can reflect on what happened with a clear</a:t>
            </a:r>
          </a:p>
          <a:p>
            <a:pPr algn="l"/>
            <a:r>
              <a:rPr lang="en-US" sz="2000" dirty="0">
                <a:solidFill>
                  <a:srgbClr val="222222"/>
                </a:solidFill>
                <a:latin typeface="Arial" panose="020B0604020202020204" pitchFamily="34" charset="0"/>
              </a:rPr>
              <a:t>      </a:t>
            </a:r>
            <a:r>
              <a:rPr lang="en-US" sz="2000" b="0" i="0" dirty="0">
                <a:solidFill>
                  <a:srgbClr val="222222"/>
                </a:solidFill>
                <a:effectLst/>
                <a:latin typeface="Arial" panose="020B0604020202020204" pitchFamily="34" charset="0"/>
              </a:rPr>
              <a:t>mind and problem solve.</a:t>
            </a:r>
          </a:p>
          <a:p>
            <a:pPr marL="800100" lvl="1" indent="-342900" algn="l">
              <a:buFont typeface="+mj-lt"/>
              <a:buAutoNum type="alphaLcPeriod"/>
            </a:pPr>
            <a:r>
              <a:rPr lang="en-US" sz="2000" b="0" i="0" dirty="0">
                <a:solidFill>
                  <a:srgbClr val="222222"/>
                </a:solidFill>
                <a:effectLst/>
                <a:latin typeface="Arial" panose="020B0604020202020204" pitchFamily="34" charset="0"/>
              </a:rPr>
              <a:t>What are you feeling? (Misunderstood, scared, embarrassed, neglected...)</a:t>
            </a:r>
          </a:p>
          <a:p>
            <a:pPr marL="800100" lvl="1" indent="-342900" algn="l">
              <a:buFont typeface="+mj-lt"/>
              <a:buAutoNum type="alphaLcPeriod"/>
            </a:pPr>
            <a:r>
              <a:rPr lang="en-US" sz="2000" b="0" i="0" dirty="0">
                <a:solidFill>
                  <a:srgbClr val="222222"/>
                </a:solidFill>
                <a:effectLst/>
                <a:latin typeface="Arial" panose="020B0604020202020204" pitchFamily="34" charset="0"/>
              </a:rPr>
              <a:t>What are you thinking? </a:t>
            </a:r>
            <a:r>
              <a:rPr lang="en-US" sz="2000" dirty="0">
                <a:solidFill>
                  <a:srgbClr val="222222"/>
                </a:solidFill>
                <a:latin typeface="Arial" panose="020B0604020202020204" pitchFamily="34" charset="0"/>
              </a:rPr>
              <a:t>(I s</a:t>
            </a:r>
            <a:r>
              <a:rPr lang="en-US" sz="2000" b="0" i="0" dirty="0">
                <a:solidFill>
                  <a:srgbClr val="222222"/>
                </a:solidFill>
                <a:effectLst/>
                <a:latin typeface="Arial" panose="020B0604020202020204" pitchFamily="34" charset="0"/>
              </a:rPr>
              <a:t>hould have said things differently … they don't understand … they must hate me.) </a:t>
            </a:r>
          </a:p>
          <a:p>
            <a:pPr marL="800100" lvl="1" indent="-342900" algn="l">
              <a:buFont typeface="+mj-lt"/>
              <a:buAutoNum type="alphaLcPeriod"/>
            </a:pPr>
            <a:r>
              <a:rPr lang="en-US" sz="2000" b="0" i="0" dirty="0">
                <a:solidFill>
                  <a:srgbClr val="222222"/>
                </a:solidFill>
                <a:effectLst/>
                <a:latin typeface="Arial" panose="020B0604020202020204" pitchFamily="34" charset="0"/>
              </a:rPr>
              <a:t>What is bothering you? (Is this reminding you of something in your past?)</a:t>
            </a:r>
          </a:p>
          <a:p>
            <a:pPr marL="800100" lvl="1" indent="-342900" algn="l">
              <a:buFont typeface="+mj-lt"/>
              <a:buAutoNum type="alphaLcPeriod"/>
            </a:pPr>
            <a:r>
              <a:rPr lang="en-US" sz="2000" b="0" i="0" dirty="0">
                <a:solidFill>
                  <a:srgbClr val="222222"/>
                </a:solidFill>
                <a:effectLst/>
                <a:latin typeface="Arial" panose="020B0604020202020204" pitchFamily="34" charset="0"/>
              </a:rPr>
              <a:t>What do you need? (A hug, to apologize, to rephrase...)</a:t>
            </a:r>
          </a:p>
          <a:p>
            <a:pPr marL="342900" indent="-342900" algn="l">
              <a:buFont typeface="+mj-lt"/>
              <a:buAutoNum type="alphaLcPeriod"/>
            </a:pPr>
            <a:endParaRPr lang="en-US" sz="2000" b="0" i="0" dirty="0">
              <a:solidFill>
                <a:srgbClr val="222222"/>
              </a:solidFill>
              <a:effectLst/>
              <a:latin typeface="Arial" panose="020B0604020202020204" pitchFamily="34" charset="0"/>
            </a:endParaRPr>
          </a:p>
          <a:p>
            <a:pPr algn="l"/>
            <a:r>
              <a:rPr lang="en-US" sz="2000" dirty="0">
                <a:solidFill>
                  <a:srgbClr val="222222"/>
                </a:solidFill>
                <a:latin typeface="Arial" panose="020B0604020202020204" pitchFamily="34" charset="0"/>
              </a:rPr>
              <a:t>4. </a:t>
            </a:r>
            <a:r>
              <a:rPr lang="en-US" sz="2000" b="0" i="0" dirty="0">
                <a:solidFill>
                  <a:srgbClr val="222222"/>
                </a:solidFill>
                <a:effectLst/>
                <a:latin typeface="Arial" panose="020B0604020202020204" pitchFamily="34" charset="0"/>
              </a:rPr>
              <a:t>Come up with a solution. </a:t>
            </a:r>
            <a:r>
              <a:rPr lang="en-US" sz="2000" dirty="0">
                <a:solidFill>
                  <a:srgbClr val="222222"/>
                </a:solidFill>
                <a:latin typeface="Arial" panose="020B0604020202020204" pitchFamily="34" charset="0"/>
              </a:rPr>
              <a:t>G</a:t>
            </a:r>
            <a:r>
              <a:rPr lang="en-US" sz="2000" b="0" i="0" dirty="0">
                <a:solidFill>
                  <a:srgbClr val="222222"/>
                </a:solidFill>
                <a:effectLst/>
                <a:latin typeface="Arial" panose="020B0604020202020204" pitchFamily="34" charset="0"/>
              </a:rPr>
              <a:t>iven what you discovered in self-reflection, what do you</a:t>
            </a:r>
          </a:p>
          <a:p>
            <a:pPr algn="l"/>
            <a:r>
              <a:rPr lang="en-US" sz="2000" dirty="0">
                <a:solidFill>
                  <a:srgbClr val="222222"/>
                </a:solidFill>
                <a:latin typeface="Arial" panose="020B0604020202020204" pitchFamily="34" charset="0"/>
              </a:rPr>
              <a:t>    </a:t>
            </a:r>
            <a:r>
              <a:rPr lang="en-US" sz="2000" b="0" i="0" dirty="0">
                <a:solidFill>
                  <a:srgbClr val="222222"/>
                </a:solidFill>
                <a:effectLst/>
                <a:latin typeface="Arial" panose="020B0604020202020204" pitchFamily="34" charset="0"/>
              </a:rPr>
              <a:t>logically think needs to happen to resolve the issue?</a:t>
            </a:r>
          </a:p>
          <a:p>
            <a:pPr algn="l"/>
            <a:endParaRPr lang="en-US" sz="2000" dirty="0">
              <a:solidFill>
                <a:srgbClr val="222222"/>
              </a:solidFill>
              <a:latin typeface="Arial" panose="020B0604020202020204" pitchFamily="34" charset="0"/>
            </a:endParaRPr>
          </a:p>
          <a:p>
            <a:pPr algn="l"/>
            <a:r>
              <a:rPr lang="en-US" sz="2000" b="0" i="0" dirty="0">
                <a:solidFill>
                  <a:srgbClr val="222222"/>
                </a:solidFill>
                <a:effectLst/>
                <a:latin typeface="Arial" panose="020B0604020202020204" pitchFamily="34" charset="0"/>
              </a:rPr>
              <a:t>5. Once everyone has processed their emotions/thoughts, come back together to talk</a:t>
            </a:r>
          </a:p>
          <a:p>
            <a:pPr algn="l"/>
            <a:r>
              <a:rPr lang="en-US" sz="2000" dirty="0">
                <a:solidFill>
                  <a:srgbClr val="222222"/>
                </a:solidFill>
                <a:latin typeface="Arial" panose="020B0604020202020204" pitchFamily="34" charset="0"/>
              </a:rPr>
              <a:t>    </a:t>
            </a:r>
            <a:r>
              <a:rPr lang="en-US" sz="2000" b="0" i="0" dirty="0">
                <a:solidFill>
                  <a:srgbClr val="222222"/>
                </a:solidFill>
                <a:effectLst/>
                <a:latin typeface="Arial" panose="020B0604020202020204" pitchFamily="34" charset="0"/>
              </a:rPr>
              <a:t>about what everyone's needs are and c</a:t>
            </a:r>
            <a:r>
              <a:rPr lang="en-US" sz="2000" dirty="0">
                <a:solidFill>
                  <a:srgbClr val="222222"/>
                </a:solidFill>
                <a:latin typeface="Arial" panose="020B0604020202020204" pitchFamily="34" charset="0"/>
              </a:rPr>
              <a:t>reate</a:t>
            </a:r>
            <a:r>
              <a:rPr lang="en-US" sz="2000" b="0" i="0" dirty="0">
                <a:solidFill>
                  <a:srgbClr val="222222"/>
                </a:solidFill>
                <a:effectLst/>
                <a:latin typeface="Arial" panose="020B0604020202020204" pitchFamily="34" charset="0"/>
              </a:rPr>
              <a:t> a plan together. The important thing is</a:t>
            </a:r>
          </a:p>
          <a:p>
            <a:pPr algn="l"/>
            <a:r>
              <a:rPr lang="en-US" sz="2000" dirty="0">
                <a:solidFill>
                  <a:srgbClr val="222222"/>
                </a:solidFill>
                <a:latin typeface="Arial" panose="020B0604020202020204" pitchFamily="34" charset="0"/>
              </a:rPr>
              <a:t>   </a:t>
            </a:r>
            <a:r>
              <a:rPr lang="en-US" sz="2000" b="0" i="0" dirty="0">
                <a:solidFill>
                  <a:srgbClr val="222222"/>
                </a:solidFill>
                <a:effectLst/>
                <a:latin typeface="Arial" panose="020B0604020202020204" pitchFamily="34" charset="0"/>
              </a:rPr>
              <a:t> that everyone learns they are capable of processing and releasing their emotions on</a:t>
            </a:r>
          </a:p>
          <a:p>
            <a:pPr algn="l"/>
            <a:r>
              <a:rPr lang="en-US" sz="2000" dirty="0">
                <a:solidFill>
                  <a:srgbClr val="222222"/>
                </a:solidFill>
                <a:latin typeface="Arial" panose="020B0604020202020204" pitchFamily="34" charset="0"/>
              </a:rPr>
              <a:t>   </a:t>
            </a:r>
            <a:r>
              <a:rPr lang="en-US" sz="2000" b="0" i="0" dirty="0">
                <a:solidFill>
                  <a:srgbClr val="222222"/>
                </a:solidFill>
                <a:effectLst/>
                <a:latin typeface="Arial" panose="020B0604020202020204" pitchFamily="34" charset="0"/>
              </a:rPr>
              <a:t> their own and sometimes we need help with problem solving, no matter </a:t>
            </a:r>
            <a:r>
              <a:rPr lang="en-US" sz="2000" dirty="0">
                <a:solidFill>
                  <a:srgbClr val="222222"/>
                </a:solidFill>
                <a:latin typeface="Arial" panose="020B0604020202020204" pitchFamily="34" charset="0"/>
              </a:rPr>
              <a:t>what our age</a:t>
            </a:r>
          </a:p>
          <a:p>
            <a:pPr algn="l"/>
            <a:r>
              <a:rPr lang="en-US" sz="2000" dirty="0">
                <a:solidFill>
                  <a:srgbClr val="222222"/>
                </a:solidFill>
                <a:latin typeface="Arial" panose="020B0604020202020204" pitchFamily="34" charset="0"/>
              </a:rPr>
              <a:t>    is</a:t>
            </a:r>
            <a:r>
              <a:rPr lang="en-US" sz="2000" b="0" i="0" dirty="0">
                <a:solidFill>
                  <a:srgbClr val="222222"/>
                </a:solidFill>
                <a:effectLst/>
                <a:latin typeface="Arial" panose="020B0604020202020204" pitchFamily="34" charset="0"/>
              </a:rPr>
              <a:t>. Once everyone knows how to self sooth, things will start calming down. </a:t>
            </a:r>
          </a:p>
        </p:txBody>
      </p:sp>
      <p:pic>
        <p:nvPicPr>
          <p:cNvPr id="4" name="Picture 3" descr="Icon&#10;&#10;Description automatically generated">
            <a:extLst>
              <a:ext uri="{FF2B5EF4-FFF2-40B4-BE49-F238E27FC236}">
                <a16:creationId xmlns:a16="http://schemas.microsoft.com/office/drawing/2014/main" id="{BF54FC24-4DCD-1D5D-0464-10201EB11C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76337" y="6191461"/>
            <a:ext cx="345404" cy="343965"/>
          </a:xfrm>
          <a:prstGeom prst="rect">
            <a:avLst/>
          </a:prstGeom>
        </p:spPr>
      </p:pic>
      <p:sp>
        <p:nvSpPr>
          <p:cNvPr id="5" name="TextBox 4">
            <a:extLst>
              <a:ext uri="{FF2B5EF4-FFF2-40B4-BE49-F238E27FC236}">
                <a16:creationId xmlns:a16="http://schemas.microsoft.com/office/drawing/2014/main" id="{28C2E23C-1D5A-7E33-7F27-D8941592D990}"/>
              </a:ext>
            </a:extLst>
          </p:cNvPr>
          <p:cNvSpPr txBox="1"/>
          <p:nvPr/>
        </p:nvSpPr>
        <p:spPr>
          <a:xfrm>
            <a:off x="7521741" y="6191461"/>
            <a:ext cx="4114844" cy="646331"/>
          </a:xfrm>
          <a:prstGeom prst="rect">
            <a:avLst/>
          </a:prstGeom>
          <a:noFill/>
        </p:spPr>
        <p:txBody>
          <a:bodyPr wrap="none" rtlCol="0">
            <a:spAutoFit/>
          </a:bodyPr>
          <a:lstStyle/>
          <a:p>
            <a:r>
              <a:rPr lang="en-US" sz="1800" dirty="0"/>
              <a:t>Amber Raymond &amp; Lynn McLaughlin 2024</a:t>
            </a:r>
          </a:p>
          <a:p>
            <a:endParaRPr lang="en-US" dirty="0"/>
          </a:p>
        </p:txBody>
      </p:sp>
    </p:spTree>
    <p:extLst>
      <p:ext uri="{BB962C8B-B14F-4D97-AF65-F5344CB8AC3E}">
        <p14:creationId xmlns:p14="http://schemas.microsoft.com/office/powerpoint/2010/main" val="110226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tablet&#10;&#10;Description automatically generated">
            <a:extLst>
              <a:ext uri="{FF2B5EF4-FFF2-40B4-BE49-F238E27FC236}">
                <a16:creationId xmlns:a16="http://schemas.microsoft.com/office/drawing/2014/main" id="{793125C7-A800-5165-AF8E-8C75CE70815D}"/>
              </a:ext>
            </a:extLst>
          </p:cNvPr>
          <p:cNvPicPr>
            <a:picLocks noChangeAspect="1"/>
          </p:cNvPicPr>
          <p:nvPr/>
        </p:nvPicPr>
        <p:blipFill rotWithShape="1">
          <a:blip r:embed="rId3">
            <a:extLst>
              <a:ext uri="{28A0092B-C50C-407E-A947-70E740481C1C}">
                <a14:useLocalDpi xmlns:a14="http://schemas.microsoft.com/office/drawing/2010/main" val="0"/>
              </a:ext>
            </a:extLst>
          </a:blip>
          <a:srcRect b="20373"/>
          <a:stretch/>
        </p:blipFill>
        <p:spPr>
          <a:xfrm>
            <a:off x="1302660" y="457200"/>
            <a:ext cx="9586679" cy="5896947"/>
          </a:xfrm>
          <a:prstGeom prst="rect">
            <a:avLst/>
          </a:prstGeom>
        </p:spPr>
      </p:pic>
    </p:spTree>
    <p:extLst>
      <p:ext uri="{BB962C8B-B14F-4D97-AF65-F5344CB8AC3E}">
        <p14:creationId xmlns:p14="http://schemas.microsoft.com/office/powerpoint/2010/main" val="140804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uple of women posing for a picture&#10;&#10;Description automatically generated with low confidence">
            <a:extLst>
              <a:ext uri="{FF2B5EF4-FFF2-40B4-BE49-F238E27FC236}">
                <a16:creationId xmlns:a16="http://schemas.microsoft.com/office/drawing/2014/main" id="{C84A04F2-4627-92D3-B6A3-EC53DBF84FC3}"/>
              </a:ext>
            </a:extLst>
          </p:cNvPr>
          <p:cNvPicPr>
            <a:picLocks noChangeAspect="1"/>
          </p:cNvPicPr>
          <p:nvPr/>
        </p:nvPicPr>
        <p:blipFill rotWithShape="1">
          <a:blip r:embed="rId3">
            <a:extLst>
              <a:ext uri="{28A0092B-C50C-407E-A947-70E740481C1C}">
                <a14:useLocalDpi xmlns:a14="http://schemas.microsoft.com/office/drawing/2010/main" val="0"/>
              </a:ext>
            </a:extLst>
          </a:blip>
          <a:srcRect l="13400" r="12982" b="-3"/>
          <a:stretch/>
        </p:blipFill>
        <p:spPr>
          <a:xfrm>
            <a:off x="399177" y="516820"/>
            <a:ext cx="3536090" cy="5667727"/>
          </a:xfrm>
          <a:prstGeom prst="rect">
            <a:avLst/>
          </a:prstGeom>
        </p:spPr>
      </p:pic>
      <p:sp>
        <p:nvSpPr>
          <p:cNvPr id="12" name="TextBox 11">
            <a:extLst>
              <a:ext uri="{FF2B5EF4-FFF2-40B4-BE49-F238E27FC236}">
                <a16:creationId xmlns:a16="http://schemas.microsoft.com/office/drawing/2014/main" id="{AFA71C48-D6F5-6CC3-AA6A-457A172D69EF}"/>
              </a:ext>
            </a:extLst>
          </p:cNvPr>
          <p:cNvSpPr txBox="1"/>
          <p:nvPr/>
        </p:nvSpPr>
        <p:spPr>
          <a:xfrm>
            <a:off x="4521271" y="443668"/>
            <a:ext cx="7271552" cy="1609344"/>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b="1" kern="1200" dirty="0">
                <a:solidFill>
                  <a:schemeClr val="tx1"/>
                </a:solidFill>
                <a:latin typeface="+mj-lt"/>
                <a:ea typeface="+mj-ea"/>
                <a:cs typeface="+mj-cs"/>
              </a:rPr>
              <a:t>Interactive Community Presentations …</a:t>
            </a:r>
          </a:p>
          <a:p>
            <a:pPr algn="ctr">
              <a:lnSpc>
                <a:spcPct val="90000"/>
              </a:lnSpc>
              <a:spcBef>
                <a:spcPct val="0"/>
              </a:spcBef>
              <a:spcAft>
                <a:spcPts val="600"/>
              </a:spcAft>
            </a:pPr>
            <a:r>
              <a:rPr lang="en-US" sz="3600" b="1" kern="1200" dirty="0">
                <a:solidFill>
                  <a:schemeClr val="tx1"/>
                </a:solidFill>
                <a:latin typeface="+mj-lt"/>
                <a:ea typeface="+mj-ea"/>
                <a:cs typeface="+mj-cs"/>
              </a:rPr>
              <a:t>Virtual or In-Person</a:t>
            </a:r>
          </a:p>
        </p:txBody>
      </p:sp>
      <p:sp>
        <p:nvSpPr>
          <p:cNvPr id="14" name="TextBox 13">
            <a:extLst>
              <a:ext uri="{FF2B5EF4-FFF2-40B4-BE49-F238E27FC236}">
                <a16:creationId xmlns:a16="http://schemas.microsoft.com/office/drawing/2014/main" id="{0003BB54-0ED0-3478-9FE1-9B9B38B638C7}"/>
              </a:ext>
            </a:extLst>
          </p:cNvPr>
          <p:cNvSpPr txBox="1"/>
          <p:nvPr/>
        </p:nvSpPr>
        <p:spPr>
          <a:xfrm>
            <a:off x="8298913" y="4210121"/>
            <a:ext cx="3712464" cy="1609344"/>
          </a:xfrm>
          <a:prstGeom prst="rect">
            <a:avLst/>
          </a:prstGeom>
        </p:spPr>
        <p:txBody>
          <a:bodyPr vert="horz" lIns="91440" tIns="45720" rIns="91440" bIns="45720" rtlCol="0" anchor="ctr">
            <a:normAutofit/>
          </a:bodyPr>
          <a:lstStyle/>
          <a:p>
            <a:pPr>
              <a:lnSpc>
                <a:spcPct val="90000"/>
              </a:lnSpc>
              <a:spcAft>
                <a:spcPts val="600"/>
              </a:spcAft>
            </a:pPr>
            <a:r>
              <a:rPr lang="en-US" sz="2400" dirty="0"/>
              <a:t>Email </a:t>
            </a:r>
          </a:p>
          <a:p>
            <a:pPr>
              <a:lnSpc>
                <a:spcPct val="90000"/>
              </a:lnSpc>
              <a:spcAft>
                <a:spcPts val="600"/>
              </a:spcAft>
            </a:pPr>
            <a:r>
              <a:rPr lang="en-US" sz="2400" dirty="0"/>
              <a:t>lynn@lynnmclaughlin.com</a:t>
            </a:r>
          </a:p>
        </p:txBody>
      </p:sp>
      <p:pic>
        <p:nvPicPr>
          <p:cNvPr id="7" name="Picture 6" descr="A group of people sitting at desks in a room with a large screen&#10;&#10;Description automatically generated with low confidence">
            <a:extLst>
              <a:ext uri="{FF2B5EF4-FFF2-40B4-BE49-F238E27FC236}">
                <a16:creationId xmlns:a16="http://schemas.microsoft.com/office/drawing/2014/main" id="{FF4B28EB-11F2-ACEF-728A-A724000175C4}"/>
              </a:ext>
            </a:extLst>
          </p:cNvPr>
          <p:cNvPicPr>
            <a:picLocks noChangeAspect="1"/>
          </p:cNvPicPr>
          <p:nvPr/>
        </p:nvPicPr>
        <p:blipFill rotWithShape="1">
          <a:blip r:embed="rId4">
            <a:extLst>
              <a:ext uri="{28A0092B-C50C-407E-A947-70E740481C1C}">
                <a14:useLocalDpi xmlns:a14="http://schemas.microsoft.com/office/drawing/2010/main" val="0"/>
              </a:ext>
            </a:extLst>
          </a:blip>
          <a:srcRect l="5510" r="3660" b="-4"/>
          <a:stretch/>
        </p:blipFill>
        <p:spPr>
          <a:xfrm>
            <a:off x="4155702" y="2573434"/>
            <a:ext cx="3922776" cy="3735926"/>
          </a:xfrm>
          <a:prstGeom prst="rect">
            <a:avLst/>
          </a:prstGeom>
        </p:spPr>
      </p:pic>
      <p:pic>
        <p:nvPicPr>
          <p:cNvPr id="20" name="Picture 19" descr="A person teaching a group of children&#10;&#10;Description automatically generated with low confidence">
            <a:extLst>
              <a:ext uri="{FF2B5EF4-FFF2-40B4-BE49-F238E27FC236}">
                <a16:creationId xmlns:a16="http://schemas.microsoft.com/office/drawing/2014/main" id="{E9FEE1E7-825C-9A6A-3C28-E464F4C1DF13}"/>
              </a:ext>
            </a:extLst>
          </p:cNvPr>
          <p:cNvPicPr>
            <a:picLocks noChangeAspect="1"/>
          </p:cNvPicPr>
          <p:nvPr/>
        </p:nvPicPr>
        <p:blipFill rotWithShape="1">
          <a:blip r:embed="rId5">
            <a:extLst>
              <a:ext uri="{28A0092B-C50C-407E-A947-70E740481C1C}">
                <a14:useLocalDpi xmlns:a14="http://schemas.microsoft.com/office/drawing/2010/main" val="0"/>
              </a:ext>
            </a:extLst>
          </a:blip>
          <a:srcRect l="4779" t="-23" r="1" b="52385"/>
          <a:stretch/>
        </p:blipFill>
        <p:spPr>
          <a:xfrm>
            <a:off x="8256735" y="2053012"/>
            <a:ext cx="3714618" cy="2093976"/>
          </a:xfrm>
          <a:prstGeom prst="rect">
            <a:avLst/>
          </a:prstGeom>
        </p:spPr>
      </p:pic>
      <p:sp>
        <p:nvSpPr>
          <p:cNvPr id="13" name="Rectangle 12">
            <a:extLst>
              <a:ext uri="{FF2B5EF4-FFF2-40B4-BE49-F238E27FC236}">
                <a16:creationId xmlns:a16="http://schemas.microsoft.com/office/drawing/2014/main" id="{F579A5AF-FB30-CC35-1D0E-1A4DE7EDE668}"/>
              </a:ext>
            </a:extLst>
          </p:cNvPr>
          <p:cNvSpPr/>
          <p:nvPr/>
        </p:nvSpPr>
        <p:spPr>
          <a:xfrm>
            <a:off x="4100793" y="733988"/>
            <a:ext cx="322389" cy="102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46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Word&#10;&#10;Description automatically generated">
            <a:extLst>
              <a:ext uri="{FF2B5EF4-FFF2-40B4-BE49-F238E27FC236}">
                <a16:creationId xmlns:a16="http://schemas.microsoft.com/office/drawing/2014/main" id="{19CEEE25-8875-7273-D114-1A12DD588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0"/>
            <a:ext cx="12192000" cy="6858000"/>
          </a:xfrm>
          <a:prstGeom prst="rect">
            <a:avLst/>
          </a:prstGeom>
        </p:spPr>
      </p:pic>
      <p:sp>
        <p:nvSpPr>
          <p:cNvPr id="3" name="TextBox 2">
            <a:extLst>
              <a:ext uri="{FF2B5EF4-FFF2-40B4-BE49-F238E27FC236}">
                <a16:creationId xmlns:a16="http://schemas.microsoft.com/office/drawing/2014/main" id="{716A943C-B9AC-B621-D1C1-698A1BAD4F3B}"/>
              </a:ext>
            </a:extLst>
          </p:cNvPr>
          <p:cNvSpPr txBox="1"/>
          <p:nvPr/>
        </p:nvSpPr>
        <p:spPr>
          <a:xfrm>
            <a:off x="4920592" y="769274"/>
            <a:ext cx="2350815" cy="584775"/>
          </a:xfrm>
          <a:prstGeom prst="rect">
            <a:avLst/>
          </a:prstGeom>
          <a:noFill/>
        </p:spPr>
        <p:txBody>
          <a:bodyPr wrap="square">
            <a:spAutoFit/>
          </a:bodyPr>
          <a:lstStyle/>
          <a:p>
            <a:r>
              <a:rPr lang="en-US" sz="3200" b="1" dirty="0">
                <a:latin typeface="Arial" panose="020B0604020202020204" pitchFamily="34" charset="0"/>
                <a:ea typeface="+mj-ea"/>
                <a:cs typeface="Arial" panose="020B0604020202020204" pitchFamily="34" charset="0"/>
              </a:rPr>
              <a:t>Resources</a:t>
            </a:r>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A6F923-2C53-9A63-E610-258A4FE8AA8E}"/>
              </a:ext>
            </a:extLst>
          </p:cNvPr>
          <p:cNvSpPr txBox="1"/>
          <p:nvPr/>
        </p:nvSpPr>
        <p:spPr>
          <a:xfrm>
            <a:off x="679432" y="1486670"/>
            <a:ext cx="6179779" cy="5986254"/>
          </a:xfrm>
          <a:prstGeom prst="rect">
            <a:avLst/>
          </a:prstGeom>
          <a:noFill/>
        </p:spPr>
        <p:txBody>
          <a:bodyPr wrap="square" rtlCol="0">
            <a:spAutoFit/>
          </a:bodyPr>
          <a:lstStyle/>
          <a:p>
            <a:r>
              <a:rPr lang="en-US" sz="3200" dirty="0">
                <a:hlinkClick r:id="rId4"/>
              </a:rPr>
              <a:t>The Power of Thought Resources</a:t>
            </a:r>
            <a:endParaRPr lang="en-US" sz="3200" dirty="0"/>
          </a:p>
          <a:p>
            <a:endParaRPr lang="en-US" sz="3200" dirty="0"/>
          </a:p>
          <a:p>
            <a:r>
              <a:rPr lang="en-US" sz="3200" dirty="0" err="1">
                <a:hlinkClick r:id="rId5"/>
              </a:rPr>
              <a:t>Messsmakers</a:t>
            </a:r>
            <a:endParaRPr lang="en-US" sz="3200" dirty="0"/>
          </a:p>
          <a:p>
            <a:endParaRPr lang="en-US" sz="3200" dirty="0"/>
          </a:p>
          <a:p>
            <a:r>
              <a:rPr lang="en-US" sz="3200" dirty="0">
                <a:hlinkClick r:id="rId6"/>
              </a:rPr>
              <a:t>Taking the Helm Podcast </a:t>
            </a:r>
            <a:endParaRPr lang="en-US" sz="3200" dirty="0"/>
          </a:p>
          <a:p>
            <a:endParaRPr lang="en-US" sz="3200" dirty="0"/>
          </a:p>
          <a:p>
            <a:r>
              <a:rPr lang="en-US" sz="3200" dirty="0">
                <a:hlinkClick r:id="rId7"/>
              </a:rPr>
              <a:t>Cosmic Kids Yoga</a:t>
            </a:r>
            <a:endParaRPr lang="en-US" sz="3200" dirty="0"/>
          </a:p>
          <a:p>
            <a:endParaRPr lang="en-US" sz="2300" dirty="0"/>
          </a:p>
          <a:p>
            <a:r>
              <a:rPr lang="en-US" sz="2300" dirty="0"/>
              <a:t> </a:t>
            </a:r>
          </a:p>
          <a:p>
            <a:endParaRPr lang="en-US" sz="2300" dirty="0"/>
          </a:p>
          <a:p>
            <a:endParaRPr lang="en-US" dirty="0"/>
          </a:p>
          <a:p>
            <a:endParaRPr lang="en-US" dirty="0"/>
          </a:p>
          <a:p>
            <a:r>
              <a:rPr lang="en-US" dirty="0"/>
              <a:t> </a:t>
            </a:r>
          </a:p>
          <a:p>
            <a:endParaRPr lang="en-US" dirty="0"/>
          </a:p>
          <a:p>
            <a:endParaRPr lang="en-US" dirty="0"/>
          </a:p>
        </p:txBody>
      </p:sp>
      <p:sp>
        <p:nvSpPr>
          <p:cNvPr id="7" name="TextBox 6">
            <a:extLst>
              <a:ext uri="{FF2B5EF4-FFF2-40B4-BE49-F238E27FC236}">
                <a16:creationId xmlns:a16="http://schemas.microsoft.com/office/drawing/2014/main" id="{A4F4BE33-7327-820D-FE52-71F6D1BE9F39}"/>
              </a:ext>
            </a:extLst>
          </p:cNvPr>
          <p:cNvSpPr txBox="1"/>
          <p:nvPr/>
        </p:nvSpPr>
        <p:spPr>
          <a:xfrm>
            <a:off x="8842158" y="5885895"/>
            <a:ext cx="3653243" cy="307777"/>
          </a:xfrm>
          <a:prstGeom prst="rect">
            <a:avLst/>
          </a:prstGeom>
          <a:noFill/>
        </p:spPr>
        <p:txBody>
          <a:bodyPr wrap="square" rtlCol="0">
            <a:spAutoFit/>
          </a:bodyPr>
          <a:lstStyle/>
          <a:p>
            <a:r>
              <a:rPr lang="en-US" sz="1400" dirty="0"/>
              <a:t>Amber Raymond &amp; Lynn McLaughlin 2024</a:t>
            </a:r>
          </a:p>
        </p:txBody>
      </p:sp>
      <p:pic>
        <p:nvPicPr>
          <p:cNvPr id="8" name="Picture 7" descr="Icon&#10;&#10;Description automatically generated">
            <a:extLst>
              <a:ext uri="{FF2B5EF4-FFF2-40B4-BE49-F238E27FC236}">
                <a16:creationId xmlns:a16="http://schemas.microsoft.com/office/drawing/2014/main" id="{6E051C13-C771-8178-0CAA-F87F7E71996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598875" y="5951403"/>
            <a:ext cx="243283" cy="242269"/>
          </a:xfrm>
          <a:prstGeom prst="rect">
            <a:avLst/>
          </a:prstGeom>
        </p:spPr>
      </p:pic>
      <p:sp>
        <p:nvSpPr>
          <p:cNvPr id="9" name="TextBox 8">
            <a:extLst>
              <a:ext uri="{FF2B5EF4-FFF2-40B4-BE49-F238E27FC236}">
                <a16:creationId xmlns:a16="http://schemas.microsoft.com/office/drawing/2014/main" id="{37BF0A7C-FD00-50DD-1E17-04EB5611EC29}"/>
              </a:ext>
            </a:extLst>
          </p:cNvPr>
          <p:cNvSpPr txBox="1"/>
          <p:nvPr/>
        </p:nvSpPr>
        <p:spPr>
          <a:xfrm>
            <a:off x="7136464" y="1486670"/>
            <a:ext cx="5421079" cy="4585871"/>
          </a:xfrm>
          <a:prstGeom prst="rect">
            <a:avLst/>
          </a:prstGeom>
          <a:noFill/>
        </p:spPr>
        <p:txBody>
          <a:bodyPr wrap="square" rtlCol="0">
            <a:spAutoFit/>
          </a:bodyPr>
          <a:lstStyle/>
          <a:p>
            <a:r>
              <a:rPr lang="en-US" sz="3200" dirty="0" err="1">
                <a:hlinkClick r:id="rId10"/>
              </a:rPr>
              <a:t>Emental</a:t>
            </a:r>
            <a:r>
              <a:rPr lang="en-US" sz="3200" dirty="0">
                <a:hlinkClick r:id="rId10"/>
              </a:rPr>
              <a:t> Health Canada</a:t>
            </a:r>
            <a:endParaRPr lang="en-US" sz="3200" dirty="0"/>
          </a:p>
          <a:p>
            <a:endParaRPr lang="en-US" sz="3200" dirty="0"/>
          </a:p>
          <a:p>
            <a:r>
              <a:rPr lang="en-US" sz="3200" dirty="0">
                <a:hlinkClick r:id="rId11"/>
              </a:rPr>
              <a:t>The Love Language Quiz</a:t>
            </a:r>
            <a:endParaRPr lang="en-US" sz="3200" dirty="0"/>
          </a:p>
          <a:p>
            <a:endParaRPr lang="en-US" sz="3200" dirty="0"/>
          </a:p>
          <a:p>
            <a:r>
              <a:rPr lang="en-US" sz="3200" dirty="0" err="1">
                <a:hlinkClick r:id="rId12"/>
              </a:rPr>
              <a:t>LD@Home</a:t>
            </a:r>
            <a:endParaRPr lang="en-US" sz="3200" dirty="0"/>
          </a:p>
          <a:p>
            <a:endParaRPr lang="en-US" sz="3200" dirty="0"/>
          </a:p>
          <a:p>
            <a:r>
              <a:rPr lang="en-US" sz="3200" dirty="0">
                <a:hlinkClick r:id="rId13"/>
              </a:rPr>
              <a:t>Learning Disabilities Association of Ontario</a:t>
            </a:r>
            <a:endParaRPr lang="en-US" sz="3200" dirty="0"/>
          </a:p>
          <a:p>
            <a:endParaRPr lang="en-US" dirty="0"/>
          </a:p>
          <a:p>
            <a:endParaRPr lang="en-US" dirty="0"/>
          </a:p>
        </p:txBody>
      </p:sp>
    </p:spTree>
    <p:extLst>
      <p:ext uri="{BB962C8B-B14F-4D97-AF65-F5344CB8AC3E}">
        <p14:creationId xmlns:p14="http://schemas.microsoft.com/office/powerpoint/2010/main" val="358485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Word&#10;&#10;Description automatically generated">
            <a:extLst>
              <a:ext uri="{FF2B5EF4-FFF2-40B4-BE49-F238E27FC236}">
                <a16:creationId xmlns:a16="http://schemas.microsoft.com/office/drawing/2014/main" id="{19CEEE25-8875-7273-D114-1A12DD588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16A943C-B9AC-B621-D1C1-698A1BAD4F3B}"/>
              </a:ext>
            </a:extLst>
          </p:cNvPr>
          <p:cNvSpPr txBox="1"/>
          <p:nvPr/>
        </p:nvSpPr>
        <p:spPr>
          <a:xfrm>
            <a:off x="729737" y="653320"/>
            <a:ext cx="3280410" cy="584775"/>
          </a:xfrm>
          <a:prstGeom prst="rect">
            <a:avLst/>
          </a:prstGeom>
          <a:noFill/>
        </p:spPr>
        <p:txBody>
          <a:bodyPr wrap="square">
            <a:spAutoFit/>
          </a:bodyPr>
          <a:lstStyle/>
          <a:p>
            <a:r>
              <a:rPr lang="en-US" sz="3200" b="1" dirty="0">
                <a:latin typeface="Arial" panose="020B0604020202020204" pitchFamily="34" charset="0"/>
                <a:ea typeface="+mj-ea"/>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4F4BE33-7327-820D-FE52-71F6D1BE9F39}"/>
              </a:ext>
            </a:extLst>
          </p:cNvPr>
          <p:cNvSpPr txBox="1"/>
          <p:nvPr/>
        </p:nvSpPr>
        <p:spPr>
          <a:xfrm>
            <a:off x="8842158" y="5885895"/>
            <a:ext cx="3653243" cy="307777"/>
          </a:xfrm>
          <a:prstGeom prst="rect">
            <a:avLst/>
          </a:prstGeom>
          <a:noFill/>
        </p:spPr>
        <p:txBody>
          <a:bodyPr wrap="square" rtlCol="0">
            <a:spAutoFit/>
          </a:bodyPr>
          <a:lstStyle/>
          <a:p>
            <a:r>
              <a:rPr lang="en-US" sz="1400" dirty="0"/>
              <a:t>Amber Raymond &amp; Lynn McLaughlin 2024</a:t>
            </a:r>
          </a:p>
        </p:txBody>
      </p:sp>
      <p:pic>
        <p:nvPicPr>
          <p:cNvPr id="8" name="Picture 7" descr="Icon&#10;&#10;Description automatically generated">
            <a:extLst>
              <a:ext uri="{FF2B5EF4-FFF2-40B4-BE49-F238E27FC236}">
                <a16:creationId xmlns:a16="http://schemas.microsoft.com/office/drawing/2014/main" id="{6E051C13-C771-8178-0CAA-F87F7E7199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98875" y="5951403"/>
            <a:ext cx="243283" cy="242269"/>
          </a:xfrm>
          <a:prstGeom prst="rect">
            <a:avLst/>
          </a:prstGeom>
        </p:spPr>
      </p:pic>
      <p:sp>
        <p:nvSpPr>
          <p:cNvPr id="9" name="TextBox 8">
            <a:extLst>
              <a:ext uri="{FF2B5EF4-FFF2-40B4-BE49-F238E27FC236}">
                <a16:creationId xmlns:a16="http://schemas.microsoft.com/office/drawing/2014/main" id="{37BF0A7C-FD00-50DD-1E17-04EB5611EC29}"/>
              </a:ext>
            </a:extLst>
          </p:cNvPr>
          <p:cNvSpPr txBox="1"/>
          <p:nvPr/>
        </p:nvSpPr>
        <p:spPr>
          <a:xfrm>
            <a:off x="6859211" y="703813"/>
            <a:ext cx="5421079" cy="1000274"/>
          </a:xfrm>
          <a:prstGeom prst="rect">
            <a:avLst/>
          </a:prstGeom>
          <a:noFill/>
        </p:spPr>
        <p:txBody>
          <a:bodyPr wrap="square" rtlCol="0">
            <a:spAutoFit/>
          </a:bodyPr>
          <a:lstStyle/>
          <a:p>
            <a:r>
              <a:rPr lang="en-US" sz="2300" dirty="0"/>
              <a:t> </a:t>
            </a:r>
            <a:endParaRPr lang="en-US" sz="2300" b="0" i="0" u="none" strike="noStrike" dirty="0">
              <a:solidFill>
                <a:srgbClr val="000000"/>
              </a:solidFill>
              <a:effectLst/>
              <a:latin typeface="Arial" panose="020B0604020202020204" pitchFamily="34" charset="0"/>
            </a:endParaRPr>
          </a:p>
          <a:p>
            <a:endParaRPr lang="en-US" dirty="0"/>
          </a:p>
          <a:p>
            <a:r>
              <a:rPr lang="en-US" dirty="0"/>
              <a:t> </a:t>
            </a:r>
          </a:p>
        </p:txBody>
      </p:sp>
      <p:sp>
        <p:nvSpPr>
          <p:cNvPr id="2" name="TextBox 1">
            <a:extLst>
              <a:ext uri="{FF2B5EF4-FFF2-40B4-BE49-F238E27FC236}">
                <a16:creationId xmlns:a16="http://schemas.microsoft.com/office/drawing/2014/main" id="{BEB0E901-0FF1-5086-904E-A5EE29DA6939}"/>
              </a:ext>
            </a:extLst>
          </p:cNvPr>
          <p:cNvSpPr txBox="1"/>
          <p:nvPr/>
        </p:nvSpPr>
        <p:spPr>
          <a:xfrm>
            <a:off x="446712" y="1634038"/>
            <a:ext cx="3762451" cy="2554545"/>
          </a:xfrm>
          <a:prstGeom prst="rect">
            <a:avLst/>
          </a:prstGeom>
          <a:noFill/>
        </p:spPr>
        <p:txBody>
          <a:bodyPr wrap="square" rtlCol="0">
            <a:spAutoFit/>
          </a:bodyPr>
          <a:lstStyle/>
          <a:p>
            <a:pPr algn="ctr"/>
            <a:r>
              <a:rPr lang="en-US" sz="4000" dirty="0"/>
              <a:t>Download your Free Guide. Watch for the pop-up at … </a:t>
            </a:r>
          </a:p>
        </p:txBody>
      </p:sp>
      <p:pic>
        <p:nvPicPr>
          <p:cNvPr id="10" name="Picture 9" descr="A poster with images of children&#10;&#10;Description automatically generated">
            <a:extLst>
              <a:ext uri="{FF2B5EF4-FFF2-40B4-BE49-F238E27FC236}">
                <a16:creationId xmlns:a16="http://schemas.microsoft.com/office/drawing/2014/main" id="{2146D2CE-A546-ABF6-59C1-45DCCCFA53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710" y="845238"/>
            <a:ext cx="3653243" cy="4729118"/>
          </a:xfrm>
          <a:prstGeom prst="rect">
            <a:avLst/>
          </a:prstGeom>
        </p:spPr>
      </p:pic>
      <p:sp>
        <p:nvSpPr>
          <p:cNvPr id="12" name="TextBox 11">
            <a:extLst>
              <a:ext uri="{FF2B5EF4-FFF2-40B4-BE49-F238E27FC236}">
                <a16:creationId xmlns:a16="http://schemas.microsoft.com/office/drawing/2014/main" id="{80E59993-CE69-B2F0-E0B5-11B2704480BF}"/>
              </a:ext>
            </a:extLst>
          </p:cNvPr>
          <p:cNvSpPr txBox="1"/>
          <p:nvPr/>
        </p:nvSpPr>
        <p:spPr>
          <a:xfrm>
            <a:off x="446712" y="4584527"/>
            <a:ext cx="7326297" cy="1569660"/>
          </a:xfrm>
          <a:prstGeom prst="rect">
            <a:avLst/>
          </a:prstGeom>
          <a:noFill/>
        </p:spPr>
        <p:txBody>
          <a:bodyPr wrap="square">
            <a:spAutoFit/>
          </a:bodyPr>
          <a:lstStyle/>
          <a:p>
            <a:r>
              <a:rPr lang="en-US" sz="4800" dirty="0">
                <a:hlinkClick r:id="rId7"/>
              </a:rPr>
              <a:t>https://lynnmclaughlin.com</a:t>
            </a:r>
            <a:endParaRPr lang="en-US" sz="4800" dirty="0"/>
          </a:p>
          <a:p>
            <a:endParaRPr lang="en-US" sz="4800" dirty="0"/>
          </a:p>
        </p:txBody>
      </p:sp>
      <p:pic>
        <p:nvPicPr>
          <p:cNvPr id="6" name="Picture 5" descr="A blue and white qr code&#10;&#10;Description automatically generated">
            <a:extLst>
              <a:ext uri="{FF2B5EF4-FFF2-40B4-BE49-F238E27FC236}">
                <a16:creationId xmlns:a16="http://schemas.microsoft.com/office/drawing/2014/main" id="{979FF1A0-24DF-A9AC-0D53-184537CF9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2188" y="1203950"/>
            <a:ext cx="3129121" cy="3129121"/>
          </a:xfrm>
          <a:prstGeom prst="rect">
            <a:avLst/>
          </a:prstGeom>
        </p:spPr>
      </p:pic>
    </p:spTree>
    <p:extLst>
      <p:ext uri="{BB962C8B-B14F-4D97-AF65-F5344CB8AC3E}">
        <p14:creationId xmlns:p14="http://schemas.microsoft.com/office/powerpoint/2010/main" val="417967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 Word&#10;&#10;Description automatically generated">
            <a:extLst>
              <a:ext uri="{FF2B5EF4-FFF2-40B4-BE49-F238E27FC236}">
                <a16:creationId xmlns:a16="http://schemas.microsoft.com/office/drawing/2014/main" id="{035CC6B6-BF1E-995E-AE22-3807D171A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050055-E3C4-7D19-33EE-329D157C18E3}"/>
              </a:ext>
            </a:extLst>
          </p:cNvPr>
          <p:cNvSpPr txBox="1"/>
          <p:nvPr/>
        </p:nvSpPr>
        <p:spPr>
          <a:xfrm>
            <a:off x="1833372" y="1469346"/>
            <a:ext cx="10266891" cy="5262979"/>
          </a:xfrm>
          <a:prstGeom prst="rect">
            <a:avLst/>
          </a:prstGeom>
          <a:noFill/>
        </p:spPr>
        <p:txBody>
          <a:bodyPr wrap="square">
            <a:spAutoFit/>
          </a:bodyPr>
          <a:lstStyle/>
          <a:p>
            <a:pPr rtl="0">
              <a:spcBef>
                <a:spcPts val="0"/>
              </a:spcBef>
              <a:spcAft>
                <a:spcPts val="0"/>
              </a:spcAft>
            </a:pPr>
            <a:r>
              <a:rPr lang="en-US" sz="4000" b="1" i="0" u="none" strike="noStrike" dirty="0">
                <a:solidFill>
                  <a:srgbClr val="000000"/>
                </a:solidFill>
                <a:effectLst/>
              </a:rPr>
              <a:t>We know ourselves</a:t>
            </a:r>
            <a:endParaRPr lang="en-US" sz="4000" b="1"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  Likes and dislikes</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  Strengths</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  How and when </a:t>
            </a:r>
            <a:r>
              <a:rPr lang="en-US" sz="2800" dirty="0">
                <a:solidFill>
                  <a:srgbClr val="000000"/>
                </a:solidFill>
              </a:rPr>
              <a:t>we </a:t>
            </a:r>
            <a:r>
              <a:rPr lang="en-US" sz="2800" b="0" i="0" u="none" strike="noStrike" dirty="0">
                <a:solidFill>
                  <a:srgbClr val="000000"/>
                </a:solidFill>
                <a:effectLst/>
              </a:rPr>
              <a:t>experience different emotions</a:t>
            </a:r>
          </a:p>
          <a:p>
            <a:pPr rtl="0" fontAlgn="base">
              <a:spcBef>
                <a:spcPts val="0"/>
              </a:spcBef>
              <a:spcAft>
                <a:spcPts val="0"/>
              </a:spcAft>
              <a:buFont typeface="Arial" panose="020B0604020202020204" pitchFamily="34" charset="0"/>
              <a:buChar char="•"/>
            </a:pPr>
            <a:endParaRPr lang="en-US" sz="2800" b="0" i="0" u="none" strike="noStrike" dirty="0">
              <a:solidFill>
                <a:srgbClr val="000000"/>
              </a:solidFill>
              <a:effectLst/>
            </a:endParaRPr>
          </a:p>
          <a:p>
            <a:pPr rtl="0">
              <a:spcBef>
                <a:spcPts val="0"/>
              </a:spcBef>
              <a:spcAft>
                <a:spcPts val="0"/>
              </a:spcAft>
            </a:pPr>
            <a:r>
              <a:rPr lang="en-US" sz="4000" b="1" i="0" u="none" strike="noStrike" dirty="0">
                <a:solidFill>
                  <a:srgbClr val="000000"/>
                </a:solidFill>
                <a:effectLst/>
              </a:rPr>
              <a:t>We know how to control ourselves</a:t>
            </a:r>
            <a:endParaRPr lang="en-US" sz="4000" b="1" dirty="0">
              <a:effectLst/>
            </a:endParaRPr>
          </a:p>
          <a:p>
            <a:pPr rtl="0" fontAlgn="base">
              <a:spcBef>
                <a:spcPts val="0"/>
              </a:spcBef>
              <a:spcAft>
                <a:spcPts val="0"/>
              </a:spcAft>
              <a:buFont typeface="Arial" panose="020B0604020202020204" pitchFamily="34" charset="0"/>
              <a:buChar char="•"/>
            </a:pPr>
            <a:r>
              <a:rPr lang="en-US" sz="2300" dirty="0">
                <a:solidFill>
                  <a:srgbClr val="000000"/>
                </a:solidFill>
              </a:rPr>
              <a:t>  </a:t>
            </a:r>
            <a:r>
              <a:rPr lang="en-US" sz="2800" dirty="0">
                <a:solidFill>
                  <a:srgbClr val="000000"/>
                </a:solidFill>
              </a:rPr>
              <a:t>H</a:t>
            </a:r>
            <a:r>
              <a:rPr lang="en-US" sz="2800" b="0" i="0" u="none" strike="noStrike" dirty="0">
                <a:solidFill>
                  <a:srgbClr val="000000"/>
                </a:solidFill>
                <a:effectLst/>
              </a:rPr>
              <a:t>ow to reflect before reacting</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  Different coping strategies that work for us</a:t>
            </a:r>
          </a:p>
          <a:p>
            <a:pPr rtl="0" fontAlgn="base">
              <a:spcBef>
                <a:spcPts val="0"/>
              </a:spcBef>
              <a:spcAft>
                <a:spcPts val="0"/>
              </a:spcAft>
              <a:buFont typeface="Arial" panose="020B0604020202020204" pitchFamily="34" charset="0"/>
              <a:buChar char="•"/>
            </a:pPr>
            <a:r>
              <a:rPr lang="en-US" sz="2800" dirty="0">
                <a:solidFill>
                  <a:srgbClr val="000000"/>
                </a:solidFill>
              </a:rPr>
              <a:t>  When we</a:t>
            </a:r>
            <a:r>
              <a:rPr lang="en-US" sz="2800" b="0" i="0" u="none" strike="noStrike" dirty="0">
                <a:solidFill>
                  <a:srgbClr val="000000"/>
                </a:solidFill>
                <a:effectLst/>
              </a:rPr>
              <a:t> need a break from others</a:t>
            </a:r>
            <a:endParaRPr lang="en-US" sz="2800" dirty="0">
              <a:solidFill>
                <a:srgbClr val="000000"/>
              </a:solidFill>
            </a:endParaRPr>
          </a:p>
          <a:p>
            <a:pPr rtl="0" fontAlgn="base">
              <a:spcBef>
                <a:spcPts val="0"/>
              </a:spcBef>
              <a:spcAft>
                <a:spcPts val="0"/>
              </a:spcAft>
              <a:buFont typeface="Arial" panose="020B0604020202020204" pitchFamily="34" charset="0"/>
              <a:buChar char="•"/>
            </a:pPr>
            <a:endParaRPr lang="en-US" sz="2800" b="0" i="0" u="none" strike="noStrike" dirty="0">
              <a:solidFill>
                <a:srgbClr val="000000"/>
              </a:solidFill>
              <a:effectLst/>
            </a:endParaRPr>
          </a:p>
          <a:p>
            <a:pPr rtl="0" fontAlgn="base">
              <a:spcBef>
                <a:spcPts val="0"/>
              </a:spcBef>
              <a:spcAft>
                <a:spcPts val="0"/>
              </a:spcAft>
            </a:pPr>
            <a:endParaRPr lang="en-US" sz="3200" dirty="0"/>
          </a:p>
        </p:txBody>
      </p:sp>
      <p:sp>
        <p:nvSpPr>
          <p:cNvPr id="5" name="TextBox 4">
            <a:extLst>
              <a:ext uri="{FF2B5EF4-FFF2-40B4-BE49-F238E27FC236}">
                <a16:creationId xmlns:a16="http://schemas.microsoft.com/office/drawing/2014/main" id="{60C3180A-6998-29F4-A1A5-2612D9A21B7D}"/>
              </a:ext>
            </a:extLst>
          </p:cNvPr>
          <p:cNvSpPr txBox="1"/>
          <p:nvPr/>
        </p:nvSpPr>
        <p:spPr>
          <a:xfrm>
            <a:off x="8548284" y="5784199"/>
            <a:ext cx="3833768" cy="307777"/>
          </a:xfrm>
          <a:prstGeom prst="rect">
            <a:avLst/>
          </a:prstGeom>
          <a:noFill/>
        </p:spPr>
        <p:txBody>
          <a:bodyPr wrap="square" rtlCol="0">
            <a:spAutoFit/>
          </a:bodyPr>
          <a:lstStyle/>
          <a:p>
            <a:r>
              <a:rPr lang="en-US" sz="1400" dirty="0"/>
              <a:t>Amber Raymond &amp; Lynn McLaughlin 2024</a:t>
            </a:r>
          </a:p>
        </p:txBody>
      </p:sp>
      <p:pic>
        <p:nvPicPr>
          <p:cNvPr id="6" name="Picture 5" descr="Icon&#10;&#10;Description automatically generated">
            <a:extLst>
              <a:ext uri="{FF2B5EF4-FFF2-40B4-BE49-F238E27FC236}">
                <a16:creationId xmlns:a16="http://schemas.microsoft.com/office/drawing/2014/main" id="{9077352A-0B6C-B16B-86B0-4483F6A11A7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02880" y="5792408"/>
            <a:ext cx="345404" cy="343965"/>
          </a:xfrm>
          <a:prstGeom prst="rect">
            <a:avLst/>
          </a:prstGeom>
        </p:spPr>
      </p:pic>
      <p:sp>
        <p:nvSpPr>
          <p:cNvPr id="7" name="TextBox 6">
            <a:extLst>
              <a:ext uri="{FF2B5EF4-FFF2-40B4-BE49-F238E27FC236}">
                <a16:creationId xmlns:a16="http://schemas.microsoft.com/office/drawing/2014/main" id="{B6A2B0F8-45A2-FC0B-E458-5EF2EFEE597C}"/>
              </a:ext>
            </a:extLst>
          </p:cNvPr>
          <p:cNvSpPr txBox="1"/>
          <p:nvPr/>
        </p:nvSpPr>
        <p:spPr>
          <a:xfrm>
            <a:off x="328474" y="715294"/>
            <a:ext cx="11771789" cy="1600438"/>
          </a:xfrm>
          <a:prstGeom prst="rect">
            <a:avLst/>
          </a:prstGeom>
          <a:noFill/>
        </p:spPr>
        <p:txBody>
          <a:bodyPr wrap="square" rtlCol="0">
            <a:spAutoFit/>
          </a:bodyPr>
          <a:lstStyle/>
          <a:p>
            <a:pPr algn="ctr" rtl="0">
              <a:spcBef>
                <a:spcPts val="0"/>
              </a:spcBef>
              <a:spcAft>
                <a:spcPts val="0"/>
              </a:spcAft>
            </a:pPr>
            <a:r>
              <a:rPr lang="en-US" sz="4000" b="1" i="0" u="none" strike="noStrike" dirty="0">
                <a:solidFill>
                  <a:srgbClr val="000000"/>
                </a:solidFill>
                <a:effectLst/>
                <a:latin typeface="Arial" panose="020B0604020202020204" pitchFamily="34" charset="0"/>
              </a:rPr>
              <a:t>What Does Being Emotionally </a:t>
            </a:r>
            <a:r>
              <a:rPr lang="en-US" sz="4000" b="1" dirty="0">
                <a:solidFill>
                  <a:srgbClr val="000000"/>
                </a:solidFill>
                <a:latin typeface="Arial" panose="020B0604020202020204" pitchFamily="34" charset="0"/>
              </a:rPr>
              <a:t>W</a:t>
            </a:r>
            <a:r>
              <a:rPr lang="en-US" sz="4000" b="1" i="0" u="none" strike="noStrike" dirty="0">
                <a:solidFill>
                  <a:srgbClr val="000000"/>
                </a:solidFill>
                <a:effectLst/>
                <a:latin typeface="Arial" panose="020B0604020202020204" pitchFamily="34" charset="0"/>
              </a:rPr>
              <a:t>ell </a:t>
            </a:r>
            <a:r>
              <a:rPr lang="en-US" sz="4000" b="1" dirty="0">
                <a:solidFill>
                  <a:srgbClr val="000000"/>
                </a:solidFill>
                <a:latin typeface="Arial" panose="020B0604020202020204" pitchFamily="34" charset="0"/>
              </a:rPr>
              <a:t>M</a:t>
            </a:r>
            <a:r>
              <a:rPr lang="en-US" sz="4000" b="1" i="0" u="none" strike="noStrike" dirty="0">
                <a:solidFill>
                  <a:srgbClr val="000000"/>
                </a:solidFill>
                <a:effectLst/>
                <a:latin typeface="Arial" panose="020B0604020202020204" pitchFamily="34" charset="0"/>
              </a:rPr>
              <a:t>ean?</a:t>
            </a:r>
          </a:p>
          <a:p>
            <a:pPr algn="ctr" rtl="0">
              <a:spcBef>
                <a:spcPts val="0"/>
              </a:spcBef>
              <a:spcAft>
                <a:spcPts val="0"/>
              </a:spcAft>
            </a:pPr>
            <a:endParaRPr lang="en-US" sz="4000" b="1"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00289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ord&#10;&#10;Description automatically generated">
            <a:extLst>
              <a:ext uri="{FF2B5EF4-FFF2-40B4-BE49-F238E27FC236}">
                <a16:creationId xmlns:a16="http://schemas.microsoft.com/office/drawing/2014/main" id="{296D387C-225B-E8A9-193C-25EF5DED0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9AB082F-306B-D56B-5BD3-04C90381262F}"/>
              </a:ext>
            </a:extLst>
          </p:cNvPr>
          <p:cNvSpPr txBox="1"/>
          <p:nvPr/>
        </p:nvSpPr>
        <p:spPr>
          <a:xfrm>
            <a:off x="1852473" y="1066815"/>
            <a:ext cx="10067278" cy="4724370"/>
          </a:xfrm>
          <a:prstGeom prst="rect">
            <a:avLst/>
          </a:prstGeom>
          <a:noFill/>
        </p:spPr>
        <p:txBody>
          <a:bodyPr wrap="square" rtlCol="0">
            <a:spAutoFit/>
          </a:bodyPr>
          <a:lstStyle/>
          <a:p>
            <a:pPr rtl="0">
              <a:spcBef>
                <a:spcPts val="0"/>
              </a:spcBef>
              <a:spcAft>
                <a:spcPts val="0"/>
              </a:spcAft>
            </a:pPr>
            <a:r>
              <a:rPr lang="en-US" sz="4000" b="1" i="0" u="none" strike="noStrike" dirty="0">
                <a:solidFill>
                  <a:srgbClr val="000000"/>
                </a:solidFill>
                <a:effectLst/>
              </a:rPr>
              <a:t>We know how to communicate with others </a:t>
            </a:r>
            <a:endParaRPr lang="en-US" sz="4000" b="1" dirty="0">
              <a:effectLst/>
            </a:endParaRPr>
          </a:p>
          <a:p>
            <a:pPr rtl="0" fontAlgn="base">
              <a:spcBef>
                <a:spcPts val="0"/>
              </a:spcBef>
              <a:spcAft>
                <a:spcPts val="0"/>
              </a:spcAft>
              <a:buFont typeface="Arial" panose="020B0604020202020204" pitchFamily="34" charset="0"/>
              <a:buChar char="•"/>
            </a:pPr>
            <a:r>
              <a:rPr lang="en-US" sz="2300" dirty="0">
                <a:solidFill>
                  <a:srgbClr val="000000"/>
                </a:solidFill>
              </a:rPr>
              <a:t> </a:t>
            </a:r>
            <a:r>
              <a:rPr lang="en-US" sz="2800" dirty="0">
                <a:solidFill>
                  <a:srgbClr val="000000"/>
                </a:solidFill>
              </a:rPr>
              <a:t> H</a:t>
            </a:r>
            <a:r>
              <a:rPr lang="en-US" sz="2800" b="0" i="0" u="none" strike="noStrike" dirty="0">
                <a:solidFill>
                  <a:srgbClr val="000000"/>
                </a:solidFill>
                <a:effectLst/>
              </a:rPr>
              <a:t>ow to distinguish between </a:t>
            </a:r>
            <a:r>
              <a:rPr lang="en-US" sz="2800" dirty="0">
                <a:solidFill>
                  <a:srgbClr val="000000"/>
                </a:solidFill>
              </a:rPr>
              <a:t>our</a:t>
            </a:r>
            <a:r>
              <a:rPr lang="en-US" sz="2800" b="0" i="0" u="none" strike="noStrike" dirty="0">
                <a:solidFill>
                  <a:srgbClr val="000000"/>
                </a:solidFill>
                <a:effectLst/>
              </a:rPr>
              <a:t> heart and our fear</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  How to respectfully share our thoughts and feelings</a:t>
            </a:r>
          </a:p>
          <a:p>
            <a:pPr rtl="0" fontAlgn="base">
              <a:spcBef>
                <a:spcPts val="0"/>
              </a:spcBef>
              <a:spcAft>
                <a:spcPts val="0"/>
              </a:spcAft>
              <a:buFont typeface="Arial" panose="020B0604020202020204" pitchFamily="34" charset="0"/>
              <a:buChar char="•"/>
            </a:pPr>
            <a:r>
              <a:rPr lang="en-US" sz="2800" dirty="0">
                <a:solidFill>
                  <a:srgbClr val="000000"/>
                </a:solidFill>
              </a:rPr>
              <a:t>  H</a:t>
            </a:r>
            <a:r>
              <a:rPr lang="en-US" sz="2800" b="0" i="0" u="none" strike="noStrike" dirty="0">
                <a:solidFill>
                  <a:srgbClr val="000000"/>
                </a:solidFill>
                <a:effectLst/>
              </a:rPr>
              <a:t>ow to speak to ourselves with respect</a:t>
            </a:r>
          </a:p>
          <a:p>
            <a:pPr rtl="0" fontAlgn="base">
              <a:spcBef>
                <a:spcPts val="0"/>
              </a:spcBef>
              <a:spcAft>
                <a:spcPts val="0"/>
              </a:spcAft>
            </a:pPr>
            <a:endParaRPr lang="en-US" sz="2300" b="0" i="0" u="none" strike="noStrike" dirty="0">
              <a:solidFill>
                <a:srgbClr val="000000"/>
              </a:solidFill>
              <a:effectLst/>
            </a:endParaRPr>
          </a:p>
          <a:p>
            <a:pPr rtl="0">
              <a:spcBef>
                <a:spcPts val="0"/>
              </a:spcBef>
              <a:spcAft>
                <a:spcPts val="0"/>
              </a:spcAft>
            </a:pPr>
            <a:r>
              <a:rPr lang="en-US" sz="4000" b="1" i="0" u="none" strike="noStrike" dirty="0">
                <a:solidFill>
                  <a:srgbClr val="000000"/>
                </a:solidFill>
                <a:effectLst/>
              </a:rPr>
              <a:t>We know how to set goals and work towards them</a:t>
            </a:r>
            <a:endParaRPr lang="en-US" sz="4000" b="1" dirty="0">
              <a:effectLst/>
            </a:endParaRPr>
          </a:p>
          <a:p>
            <a:pPr rtl="0" fontAlgn="base">
              <a:spcBef>
                <a:spcPts val="0"/>
              </a:spcBef>
              <a:spcAft>
                <a:spcPts val="0"/>
              </a:spcAft>
              <a:buFont typeface="Arial" panose="020B0604020202020204" pitchFamily="34" charset="0"/>
              <a:buChar char="•"/>
            </a:pPr>
            <a:r>
              <a:rPr lang="en-US" sz="2800" dirty="0">
                <a:solidFill>
                  <a:srgbClr val="000000"/>
                </a:solidFill>
              </a:rPr>
              <a:t>  T</a:t>
            </a:r>
            <a:r>
              <a:rPr lang="en-US" sz="2800" b="0" i="0" u="none" strike="noStrike" dirty="0">
                <a:solidFill>
                  <a:srgbClr val="000000"/>
                </a:solidFill>
                <a:effectLst/>
              </a:rPr>
              <a:t>hat everyone has different skill sets/gifts</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  Learning ways to use our gifts </a:t>
            </a:r>
          </a:p>
          <a:p>
            <a:endParaRPr lang="en-US" dirty="0"/>
          </a:p>
        </p:txBody>
      </p:sp>
    </p:spTree>
    <p:extLst>
      <p:ext uri="{BB962C8B-B14F-4D97-AF65-F5344CB8AC3E}">
        <p14:creationId xmlns:p14="http://schemas.microsoft.com/office/powerpoint/2010/main" val="418597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Word&#10;&#10;Description automatically generated">
            <a:extLst>
              <a:ext uri="{FF2B5EF4-FFF2-40B4-BE49-F238E27FC236}">
                <a16:creationId xmlns:a16="http://schemas.microsoft.com/office/drawing/2014/main" id="{6AD2B20C-86E4-9B9F-25CE-AD513743D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554685-FA67-C6FA-53E8-BD1C078D1CC4}"/>
              </a:ext>
            </a:extLst>
          </p:cNvPr>
          <p:cNvSpPr txBox="1"/>
          <p:nvPr/>
        </p:nvSpPr>
        <p:spPr>
          <a:xfrm>
            <a:off x="325515" y="729837"/>
            <a:ext cx="11250968" cy="1723549"/>
          </a:xfrm>
          <a:prstGeom prst="rect">
            <a:avLst/>
          </a:prstGeom>
          <a:noFill/>
        </p:spPr>
        <p:txBody>
          <a:bodyPr wrap="square">
            <a:spAutoFit/>
          </a:bodyPr>
          <a:lstStyle/>
          <a:p>
            <a:pPr algn="ctr"/>
            <a:r>
              <a:rPr lang="en-US" sz="4400" b="1" i="0" u="none" strike="noStrike" dirty="0">
                <a:solidFill>
                  <a:srgbClr val="000000"/>
                </a:solidFill>
                <a:effectLst/>
                <a:latin typeface="Arial" panose="020B0604020202020204" pitchFamily="34" charset="0"/>
              </a:rPr>
              <a:t> </a:t>
            </a:r>
            <a:r>
              <a:rPr lang="en-US" sz="3600" b="1" i="0" u="none" strike="noStrike" dirty="0">
                <a:solidFill>
                  <a:srgbClr val="000000"/>
                </a:solidFill>
                <a:effectLst/>
                <a:latin typeface="Arial" panose="020B0604020202020204" pitchFamily="34" charset="0"/>
              </a:rPr>
              <a:t>What is Self-Advocacy?</a:t>
            </a:r>
            <a:endParaRPr lang="en-US" sz="3600" b="1" dirty="0">
              <a:solidFill>
                <a:srgbClr val="000000"/>
              </a:solidFill>
              <a:latin typeface="Arial" panose="020B0604020202020204" pitchFamily="34" charset="0"/>
            </a:endParaRPr>
          </a:p>
          <a:p>
            <a:pPr algn="ctr"/>
            <a:r>
              <a:rPr lang="en-US" sz="3000" dirty="0"/>
              <a:t> </a:t>
            </a:r>
          </a:p>
          <a:p>
            <a:pPr marL="457200" indent="-457200">
              <a:buFont typeface="Arial" panose="020B0604020202020204" pitchFamily="34" charset="0"/>
              <a:buChar char="•"/>
            </a:pPr>
            <a:endParaRPr lang="en-US" sz="32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09A98D55-FDC2-AC0D-F0A0-C9587E1DAA0D}"/>
              </a:ext>
            </a:extLst>
          </p:cNvPr>
          <p:cNvSpPr txBox="1"/>
          <p:nvPr/>
        </p:nvSpPr>
        <p:spPr>
          <a:xfrm>
            <a:off x="8927085" y="5802293"/>
            <a:ext cx="3833768" cy="307777"/>
          </a:xfrm>
          <a:prstGeom prst="rect">
            <a:avLst/>
          </a:prstGeom>
          <a:noFill/>
        </p:spPr>
        <p:txBody>
          <a:bodyPr wrap="square" rtlCol="0">
            <a:spAutoFit/>
          </a:bodyPr>
          <a:lstStyle/>
          <a:p>
            <a:r>
              <a:rPr lang="en-US" sz="1400" dirty="0"/>
              <a:t>Amber Raymond &amp; Lynn McLaughlin 2024</a:t>
            </a:r>
          </a:p>
        </p:txBody>
      </p:sp>
      <p:pic>
        <p:nvPicPr>
          <p:cNvPr id="6" name="Picture 5" descr="Icon&#10;&#10;Description automatically generated">
            <a:extLst>
              <a:ext uri="{FF2B5EF4-FFF2-40B4-BE49-F238E27FC236}">
                <a16:creationId xmlns:a16="http://schemas.microsoft.com/office/drawing/2014/main" id="{56104FDA-9F12-F975-A3A0-98F98FE6D7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83950" y="5784198"/>
            <a:ext cx="345404" cy="343965"/>
          </a:xfrm>
          <a:prstGeom prst="rect">
            <a:avLst/>
          </a:prstGeom>
        </p:spPr>
      </p:pic>
      <p:sp>
        <p:nvSpPr>
          <p:cNvPr id="2" name="TextBox 1">
            <a:extLst>
              <a:ext uri="{FF2B5EF4-FFF2-40B4-BE49-F238E27FC236}">
                <a16:creationId xmlns:a16="http://schemas.microsoft.com/office/drawing/2014/main" id="{47538410-3E56-ABAE-15BB-6ADF35550F8D}"/>
              </a:ext>
            </a:extLst>
          </p:cNvPr>
          <p:cNvSpPr txBox="1"/>
          <p:nvPr/>
        </p:nvSpPr>
        <p:spPr>
          <a:xfrm>
            <a:off x="612561" y="1659285"/>
            <a:ext cx="10963922" cy="3724096"/>
          </a:xfrm>
          <a:prstGeom prst="rect">
            <a:avLst/>
          </a:prstGeom>
          <a:noFill/>
        </p:spPr>
        <p:txBody>
          <a:bodyPr wrap="square" rtlCol="0">
            <a:spAutoFit/>
          </a:bodyPr>
          <a:lstStyle/>
          <a:p>
            <a:pPr algn="ctr"/>
            <a:r>
              <a:rPr lang="en-US" sz="2800" dirty="0"/>
              <a:t>…When we take action on our own behalf.</a:t>
            </a:r>
          </a:p>
          <a:p>
            <a:pPr algn="ctr"/>
            <a:r>
              <a:rPr lang="en-US" sz="2800" dirty="0"/>
              <a:t>Successful adults with learning disabilities have identified the ability to </a:t>
            </a:r>
          </a:p>
          <a:p>
            <a:pPr algn="ctr"/>
            <a:r>
              <a:rPr lang="en-US" sz="2800" dirty="0"/>
              <a:t>self advocate as an important factor contributing to success.  </a:t>
            </a:r>
          </a:p>
          <a:p>
            <a:pPr algn="ctr"/>
            <a:endParaRPr lang="en-US" sz="2800" b="1" dirty="0">
              <a:solidFill>
                <a:srgbClr val="000000"/>
              </a:solidFill>
            </a:endParaRPr>
          </a:p>
          <a:p>
            <a:pPr algn="ctr"/>
            <a:r>
              <a:rPr lang="en-US" sz="2800" i="0" dirty="0">
                <a:effectLst/>
                <a:highlight>
                  <a:srgbClr val="FFFFFF"/>
                </a:highlight>
              </a:rPr>
              <a:t>“Students with learning disabilities who are supported to develop these skills are more likely to be proactive, take charge of their life at school, persevere in the face of obstacles, and learn from their mistakes.”</a:t>
            </a:r>
          </a:p>
          <a:p>
            <a:pPr algn="ctr"/>
            <a:r>
              <a:rPr lang="en-US" sz="1200" dirty="0">
                <a:highlight>
                  <a:srgbClr val="FFFFFF"/>
                </a:highlight>
              </a:rPr>
              <a:t>(</a:t>
            </a:r>
            <a:r>
              <a:rPr lang="en-US" sz="1200" dirty="0" err="1">
                <a:highlight>
                  <a:srgbClr val="FFFFFF"/>
                </a:highlight>
              </a:rPr>
              <a:t>LD@School</a:t>
            </a:r>
            <a:r>
              <a:rPr lang="en-US" sz="1200" dirty="0">
                <a:highlight>
                  <a:srgbClr val="FFFFFF"/>
                </a:highlight>
              </a:rPr>
              <a:t>)</a:t>
            </a:r>
            <a:endParaRPr lang="en-US" sz="1200" dirty="0"/>
          </a:p>
          <a:p>
            <a:endParaRPr lang="en-US" sz="2800" dirty="0"/>
          </a:p>
        </p:txBody>
      </p:sp>
    </p:spTree>
    <p:extLst>
      <p:ext uri="{BB962C8B-B14F-4D97-AF65-F5344CB8AC3E}">
        <p14:creationId xmlns:p14="http://schemas.microsoft.com/office/powerpoint/2010/main" val="98844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Word&#10;&#10;Description automatically generated">
            <a:extLst>
              <a:ext uri="{FF2B5EF4-FFF2-40B4-BE49-F238E27FC236}">
                <a16:creationId xmlns:a16="http://schemas.microsoft.com/office/drawing/2014/main" id="{6AD2B20C-86E4-9B9F-25CE-AD513743D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554685-FA67-C6FA-53E8-BD1C078D1CC4}"/>
              </a:ext>
            </a:extLst>
          </p:cNvPr>
          <p:cNvSpPr txBox="1"/>
          <p:nvPr/>
        </p:nvSpPr>
        <p:spPr>
          <a:xfrm>
            <a:off x="771425" y="843585"/>
            <a:ext cx="11069121" cy="4524315"/>
          </a:xfrm>
          <a:prstGeom prst="rect">
            <a:avLst/>
          </a:prstGeom>
          <a:noFill/>
        </p:spPr>
        <p:txBody>
          <a:bodyPr wrap="square">
            <a:spAutoFit/>
          </a:bodyPr>
          <a:lstStyle/>
          <a:p>
            <a:r>
              <a:rPr lang="en-US" sz="3200" b="1" dirty="0"/>
              <a:t>Students should:</a:t>
            </a:r>
          </a:p>
          <a:p>
            <a:endParaRPr lang="en-US" sz="3200" dirty="0"/>
          </a:p>
          <a:p>
            <a:pPr marL="457200" indent="-457200">
              <a:buFont typeface="Arial" panose="020B0604020202020204" pitchFamily="34" charset="0"/>
              <a:buChar char="•"/>
            </a:pPr>
            <a:r>
              <a:rPr lang="en-US" sz="3200" dirty="0"/>
              <a:t>Know and understand their Learning Disability</a:t>
            </a:r>
          </a:p>
          <a:p>
            <a:pPr marL="914400" lvl="1" indent="-457200">
              <a:buFont typeface="Arial" panose="020B0604020202020204" pitchFamily="34" charset="0"/>
              <a:buChar char="•"/>
            </a:pPr>
            <a:r>
              <a:rPr lang="en-US" sz="3200" dirty="0"/>
              <a:t>How they learn</a:t>
            </a:r>
          </a:p>
          <a:p>
            <a:pPr marL="914400" lvl="1" indent="-457200">
              <a:buFont typeface="Arial" panose="020B0604020202020204" pitchFamily="34" charset="0"/>
              <a:buChar char="•"/>
            </a:pPr>
            <a:r>
              <a:rPr lang="en-US" sz="3200" dirty="0"/>
              <a:t>What are their strengths and needs?)</a:t>
            </a:r>
          </a:p>
          <a:p>
            <a:pPr marL="457200" indent="-457200">
              <a:buFont typeface="Arial" panose="020B0604020202020204" pitchFamily="34" charset="0"/>
              <a:buChar char="•"/>
            </a:pPr>
            <a:r>
              <a:rPr lang="en-US" sz="3200" dirty="0"/>
              <a:t>Be involved in the creation of the IEP and understand the accommodations/modifications they are entitled to</a:t>
            </a:r>
          </a:p>
          <a:p>
            <a:pPr marL="457200" indent="-457200">
              <a:buFont typeface="Arial" panose="020B0604020202020204" pitchFamily="34" charset="0"/>
              <a:buChar char="•"/>
            </a:pPr>
            <a:r>
              <a:rPr lang="en-US" sz="3200" dirty="0"/>
              <a:t>Learn to use the vocabulary of self advocacy</a:t>
            </a:r>
          </a:p>
          <a:p>
            <a:pPr marL="457200" indent="-457200">
              <a:buFont typeface="Arial" panose="020B0604020202020204" pitchFamily="34" charset="0"/>
              <a:buChar char="•"/>
            </a:pPr>
            <a:r>
              <a:rPr lang="en-US" sz="3200" dirty="0"/>
              <a:t>Be involved in setting goals</a:t>
            </a:r>
            <a:endParaRPr lang="en-US" sz="32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09A98D55-FDC2-AC0D-F0A0-C9587E1DAA0D}"/>
              </a:ext>
            </a:extLst>
          </p:cNvPr>
          <p:cNvSpPr txBox="1"/>
          <p:nvPr/>
        </p:nvSpPr>
        <p:spPr>
          <a:xfrm>
            <a:off x="8927085" y="5802293"/>
            <a:ext cx="3833768" cy="307777"/>
          </a:xfrm>
          <a:prstGeom prst="rect">
            <a:avLst/>
          </a:prstGeom>
          <a:noFill/>
        </p:spPr>
        <p:txBody>
          <a:bodyPr wrap="square" rtlCol="0">
            <a:spAutoFit/>
          </a:bodyPr>
          <a:lstStyle/>
          <a:p>
            <a:r>
              <a:rPr lang="en-US" sz="1400" dirty="0"/>
              <a:t>Amber Raymond &amp; Lynn McLaughlin 2024</a:t>
            </a:r>
          </a:p>
        </p:txBody>
      </p:sp>
      <p:pic>
        <p:nvPicPr>
          <p:cNvPr id="6" name="Picture 5" descr="Icon&#10;&#10;Description automatically generated">
            <a:extLst>
              <a:ext uri="{FF2B5EF4-FFF2-40B4-BE49-F238E27FC236}">
                <a16:creationId xmlns:a16="http://schemas.microsoft.com/office/drawing/2014/main" id="{56104FDA-9F12-F975-A3A0-98F98FE6D7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83950" y="5784198"/>
            <a:ext cx="345404" cy="343965"/>
          </a:xfrm>
          <a:prstGeom prst="rect">
            <a:avLst/>
          </a:prstGeom>
        </p:spPr>
      </p:pic>
    </p:spTree>
    <p:extLst>
      <p:ext uri="{BB962C8B-B14F-4D97-AF65-F5344CB8AC3E}">
        <p14:creationId xmlns:p14="http://schemas.microsoft.com/office/powerpoint/2010/main" val="263889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Word&#10;&#10;Description automatically generated">
            <a:extLst>
              <a:ext uri="{FF2B5EF4-FFF2-40B4-BE49-F238E27FC236}">
                <a16:creationId xmlns:a16="http://schemas.microsoft.com/office/drawing/2014/main" id="{D54B44E8-9854-9FC8-2BAF-2DAEBCE33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AD6D85D-7F99-54C8-A3E8-833AF4BFD58E}"/>
              </a:ext>
            </a:extLst>
          </p:cNvPr>
          <p:cNvSpPr txBox="1"/>
          <p:nvPr/>
        </p:nvSpPr>
        <p:spPr>
          <a:xfrm>
            <a:off x="1156322" y="1468127"/>
            <a:ext cx="10047303" cy="4832092"/>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111111"/>
                </a:solidFill>
              </a:rPr>
              <a:t>E</a:t>
            </a:r>
            <a:r>
              <a:rPr lang="en-US" sz="2800" i="0" dirty="0">
                <a:solidFill>
                  <a:srgbClr val="111111"/>
                </a:solidFill>
                <a:effectLst/>
              </a:rPr>
              <a:t>xtra time for tests/assignments</a:t>
            </a:r>
          </a:p>
          <a:p>
            <a:pPr marL="285750" indent="-285750">
              <a:buFont typeface="Arial" panose="020B0604020202020204" pitchFamily="34" charset="0"/>
              <a:buChar char="•"/>
            </a:pPr>
            <a:r>
              <a:rPr lang="en-US" sz="2800" dirty="0">
                <a:solidFill>
                  <a:srgbClr val="111111"/>
                </a:solidFill>
              </a:rPr>
              <a:t>U</a:t>
            </a:r>
            <a:r>
              <a:rPr lang="en-US" sz="2800" i="0" dirty="0">
                <a:solidFill>
                  <a:srgbClr val="111111"/>
                </a:solidFill>
                <a:effectLst/>
              </a:rPr>
              <a:t>se of assistive technology</a:t>
            </a:r>
          </a:p>
          <a:p>
            <a:pPr marL="285750" indent="-285750">
              <a:buFont typeface="Arial" panose="020B0604020202020204" pitchFamily="34" charset="0"/>
              <a:buChar char="•"/>
            </a:pPr>
            <a:r>
              <a:rPr lang="en-US" sz="2800" dirty="0">
                <a:solidFill>
                  <a:srgbClr val="111111"/>
                </a:solidFill>
              </a:rPr>
              <a:t>P</a:t>
            </a:r>
            <a:r>
              <a:rPr lang="en-US" sz="2800" i="0" dirty="0">
                <a:solidFill>
                  <a:srgbClr val="111111"/>
                </a:solidFill>
                <a:effectLst/>
              </a:rPr>
              <a:t>referential seating</a:t>
            </a:r>
          </a:p>
          <a:p>
            <a:pPr marL="285750" indent="-285750">
              <a:buFont typeface="Arial" panose="020B0604020202020204" pitchFamily="34" charset="0"/>
              <a:buChar char="•"/>
            </a:pPr>
            <a:r>
              <a:rPr lang="en-US" sz="2800" dirty="0">
                <a:solidFill>
                  <a:srgbClr val="111111"/>
                </a:solidFill>
              </a:rPr>
              <a:t>C</a:t>
            </a:r>
            <a:r>
              <a:rPr lang="en-US" sz="2800" i="0" dirty="0">
                <a:solidFill>
                  <a:srgbClr val="111111"/>
                </a:solidFill>
                <a:effectLst/>
              </a:rPr>
              <a:t>hunking of information</a:t>
            </a:r>
          </a:p>
          <a:p>
            <a:pPr marL="285750" indent="-285750">
              <a:buFont typeface="Arial" panose="020B0604020202020204" pitchFamily="34" charset="0"/>
              <a:buChar char="•"/>
            </a:pPr>
            <a:r>
              <a:rPr lang="en-US" sz="2800" dirty="0">
                <a:solidFill>
                  <a:srgbClr val="111111"/>
                </a:solidFill>
              </a:rPr>
              <a:t>Visual Supports</a:t>
            </a:r>
          </a:p>
          <a:p>
            <a:pPr marL="285750" indent="-285750">
              <a:buFont typeface="Arial" panose="020B0604020202020204" pitchFamily="34" charset="0"/>
              <a:buChar char="•"/>
            </a:pPr>
            <a:r>
              <a:rPr lang="en-US" sz="2800" dirty="0"/>
              <a:t>Duplicated notes </a:t>
            </a:r>
          </a:p>
          <a:p>
            <a:pPr marL="285750" indent="-285750">
              <a:buFont typeface="Arial" panose="020B0604020202020204" pitchFamily="34" charset="0"/>
              <a:buChar char="•"/>
            </a:pPr>
            <a:r>
              <a:rPr lang="en-US" sz="2800" dirty="0"/>
              <a:t>Assistive technology </a:t>
            </a:r>
          </a:p>
          <a:p>
            <a:pPr marL="285750" indent="-285750">
              <a:buFont typeface="Arial" panose="020B0604020202020204" pitchFamily="34" charset="0"/>
              <a:buChar char="•"/>
            </a:pPr>
            <a:r>
              <a:rPr lang="en-US" sz="2800" dirty="0"/>
              <a:t>Graphic organizers </a:t>
            </a:r>
          </a:p>
          <a:p>
            <a:pPr marL="285750" indent="-285750">
              <a:buFont typeface="Arial" panose="020B0604020202020204" pitchFamily="34" charset="0"/>
              <a:buChar char="•"/>
            </a:pPr>
            <a:r>
              <a:rPr lang="en-US" sz="2800" dirty="0"/>
              <a:t>Time-management aids </a:t>
            </a:r>
          </a:p>
          <a:p>
            <a:pPr marL="285750" indent="-285750">
              <a:buFont typeface="Arial" panose="020B0604020202020204" pitchFamily="34" charset="0"/>
              <a:buChar char="•"/>
            </a:pPr>
            <a:r>
              <a:rPr lang="en-US" sz="2800" dirty="0">
                <a:solidFill>
                  <a:srgbClr val="111111"/>
                </a:solidFill>
              </a:rPr>
              <a:t>Alternative/Quiet Setting for Assessments</a:t>
            </a:r>
          </a:p>
          <a:p>
            <a:pPr marL="285750" indent="-285750">
              <a:buFont typeface="Arial" panose="020B0604020202020204" pitchFamily="34" charset="0"/>
              <a:buChar char="•"/>
            </a:pPr>
            <a:endParaRPr lang="en-US" sz="2800" b="1" i="0" dirty="0">
              <a:solidFill>
                <a:srgbClr val="111111"/>
              </a:solidFill>
              <a:effectLst/>
              <a:latin typeface="Roboto" panose="02000000000000000000" pitchFamily="2" charset="0"/>
            </a:endParaRPr>
          </a:p>
        </p:txBody>
      </p:sp>
      <p:sp>
        <p:nvSpPr>
          <p:cNvPr id="5" name="TextBox 4">
            <a:extLst>
              <a:ext uri="{FF2B5EF4-FFF2-40B4-BE49-F238E27FC236}">
                <a16:creationId xmlns:a16="http://schemas.microsoft.com/office/drawing/2014/main" id="{94CB060C-2503-5AD4-ACCE-0B2878537A83}"/>
              </a:ext>
            </a:extLst>
          </p:cNvPr>
          <p:cNvSpPr txBox="1"/>
          <p:nvPr/>
        </p:nvSpPr>
        <p:spPr>
          <a:xfrm>
            <a:off x="2208688" y="637130"/>
            <a:ext cx="7774620" cy="830997"/>
          </a:xfrm>
          <a:prstGeom prst="rect">
            <a:avLst/>
          </a:prstGeom>
          <a:noFill/>
        </p:spPr>
        <p:txBody>
          <a:bodyPr wrap="square">
            <a:spAutoFit/>
          </a:bodyPr>
          <a:lstStyle/>
          <a:p>
            <a:pPr algn="ctr"/>
            <a:r>
              <a:rPr lang="en-US" sz="3600" b="1" i="0" u="none" strike="noStrike" dirty="0">
                <a:solidFill>
                  <a:srgbClr val="000000"/>
                </a:solidFill>
                <a:effectLst/>
                <a:latin typeface="Arial" panose="020B0604020202020204" pitchFamily="34" charset="0"/>
              </a:rPr>
              <a:t>Examples of Accommodations</a:t>
            </a:r>
          </a:p>
          <a:p>
            <a:pPr algn="ctr"/>
            <a:endParaRPr lang="en-US" sz="12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40975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uits’ Returns With A New Spin - News">
            <a:extLst>
              <a:ext uri="{FF2B5EF4-FFF2-40B4-BE49-F238E27FC236}">
                <a16:creationId xmlns:a16="http://schemas.microsoft.com/office/drawing/2014/main" id="{1E3E9BC0-A19D-F8AF-0D5C-FCFB9137A4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9535" y="643467"/>
            <a:ext cx="745293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65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Word&#10;&#10;Description automatically generated">
            <a:extLst>
              <a:ext uri="{FF2B5EF4-FFF2-40B4-BE49-F238E27FC236}">
                <a16:creationId xmlns:a16="http://schemas.microsoft.com/office/drawing/2014/main" id="{6AD2B20C-86E4-9B9F-25CE-AD513743D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554685-FA67-C6FA-53E8-BD1C078D1CC4}"/>
              </a:ext>
            </a:extLst>
          </p:cNvPr>
          <p:cNvSpPr txBox="1"/>
          <p:nvPr/>
        </p:nvSpPr>
        <p:spPr>
          <a:xfrm>
            <a:off x="780303" y="1180936"/>
            <a:ext cx="11069121" cy="4832092"/>
          </a:xfrm>
          <a:prstGeom prst="rect">
            <a:avLst/>
          </a:prstGeom>
          <a:noFill/>
        </p:spPr>
        <p:txBody>
          <a:bodyPr wrap="square">
            <a:spAutoFit/>
          </a:bodyPr>
          <a:lstStyle/>
          <a:p>
            <a:pPr algn="ctr"/>
            <a:r>
              <a:rPr lang="en-US" sz="4400" b="1" i="0" u="none" strike="noStrike" dirty="0">
                <a:solidFill>
                  <a:srgbClr val="000000"/>
                </a:solidFill>
                <a:effectLst/>
                <a:latin typeface="Arial" panose="020B0604020202020204" pitchFamily="34" charset="0"/>
              </a:rPr>
              <a:t>What is Our Role as Parents?</a:t>
            </a:r>
          </a:p>
          <a:p>
            <a:pPr algn="ctr"/>
            <a:endParaRPr lang="en-US" sz="3200" b="1" dirty="0">
              <a:solidFill>
                <a:srgbClr val="000000"/>
              </a:solidFill>
              <a:latin typeface="Arial" panose="020B0604020202020204" pitchFamily="34" charset="0"/>
            </a:endParaRPr>
          </a:p>
          <a:p>
            <a:pPr marL="457200" indent="-457200">
              <a:buFont typeface="Arial" panose="020B0604020202020204" pitchFamily="34" charset="0"/>
              <a:buChar char="•"/>
            </a:pPr>
            <a:r>
              <a:rPr lang="en-US" sz="4000" b="1" i="0" u="none" strike="noStrike" dirty="0">
                <a:solidFill>
                  <a:srgbClr val="000000"/>
                </a:solidFill>
                <a:effectLst/>
                <a:latin typeface="Arial" panose="020B0604020202020204" pitchFamily="34" charset="0"/>
              </a:rPr>
              <a:t>Understanding emotions</a:t>
            </a:r>
          </a:p>
          <a:p>
            <a:pPr marL="457200" indent="-457200">
              <a:buFont typeface="Arial" panose="020B0604020202020204" pitchFamily="34" charset="0"/>
              <a:buChar char="•"/>
            </a:pPr>
            <a:r>
              <a:rPr lang="en-US" sz="4000" b="1" dirty="0">
                <a:solidFill>
                  <a:srgbClr val="000000"/>
                </a:solidFill>
                <a:latin typeface="Arial" panose="020B0604020202020204" pitchFamily="34" charset="0"/>
              </a:rPr>
              <a:t>Modelling healthy coping skills and boundaries</a:t>
            </a:r>
            <a:endParaRPr lang="en-US" sz="4000" b="1" i="0" u="none" strike="noStrike" dirty="0">
              <a:solidFill>
                <a:srgbClr val="000000"/>
              </a:solidFill>
              <a:effectLst/>
              <a:latin typeface="Arial" panose="020B0604020202020204" pitchFamily="34" charset="0"/>
            </a:endParaRPr>
          </a:p>
          <a:p>
            <a:pPr marL="457200" indent="-457200">
              <a:buFont typeface="Arial" panose="020B0604020202020204" pitchFamily="34" charset="0"/>
              <a:buChar char="•"/>
            </a:pPr>
            <a:r>
              <a:rPr lang="en-US" sz="4000" b="1" dirty="0">
                <a:solidFill>
                  <a:srgbClr val="000000"/>
                </a:solidFill>
                <a:latin typeface="Arial" panose="020B0604020202020204" pitchFamily="34" charset="0"/>
              </a:rPr>
              <a:t>Encouraging and modelling respectful communication</a:t>
            </a:r>
            <a:endParaRPr lang="en-US" sz="3200" b="1" dirty="0">
              <a:solidFill>
                <a:srgbClr val="000000"/>
              </a:solidFill>
              <a:latin typeface="Arial" panose="020B0604020202020204" pitchFamily="34" charset="0"/>
            </a:endParaRPr>
          </a:p>
          <a:p>
            <a:pPr marL="457200" indent="-457200">
              <a:buFont typeface="Arial" panose="020B0604020202020204" pitchFamily="34" charset="0"/>
              <a:buChar char="•"/>
            </a:pPr>
            <a:endParaRPr lang="en-US" sz="32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09A98D55-FDC2-AC0D-F0A0-C9587E1DAA0D}"/>
              </a:ext>
            </a:extLst>
          </p:cNvPr>
          <p:cNvSpPr txBox="1"/>
          <p:nvPr/>
        </p:nvSpPr>
        <p:spPr>
          <a:xfrm>
            <a:off x="8927085" y="5802293"/>
            <a:ext cx="3833768" cy="307777"/>
          </a:xfrm>
          <a:prstGeom prst="rect">
            <a:avLst/>
          </a:prstGeom>
          <a:noFill/>
        </p:spPr>
        <p:txBody>
          <a:bodyPr wrap="square" rtlCol="0">
            <a:spAutoFit/>
          </a:bodyPr>
          <a:lstStyle/>
          <a:p>
            <a:r>
              <a:rPr lang="en-US" sz="1400" dirty="0"/>
              <a:t>Amber Raymond &amp; Lynn McLaughlin 2024</a:t>
            </a:r>
          </a:p>
        </p:txBody>
      </p:sp>
      <p:pic>
        <p:nvPicPr>
          <p:cNvPr id="6" name="Picture 5" descr="Icon&#10;&#10;Description automatically generated">
            <a:extLst>
              <a:ext uri="{FF2B5EF4-FFF2-40B4-BE49-F238E27FC236}">
                <a16:creationId xmlns:a16="http://schemas.microsoft.com/office/drawing/2014/main" id="{56104FDA-9F12-F975-A3A0-98F98FE6D7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83950" y="5784198"/>
            <a:ext cx="345404" cy="343965"/>
          </a:xfrm>
          <a:prstGeom prst="rect">
            <a:avLst/>
          </a:prstGeom>
        </p:spPr>
      </p:pic>
    </p:spTree>
    <p:extLst>
      <p:ext uri="{BB962C8B-B14F-4D97-AF65-F5344CB8AC3E}">
        <p14:creationId xmlns:p14="http://schemas.microsoft.com/office/powerpoint/2010/main" val="9483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88E4C-D0AB-C18F-859E-F36776AC7451}"/>
              </a:ext>
            </a:extLst>
          </p:cNvPr>
          <p:cNvSpPr txBox="1"/>
          <p:nvPr/>
        </p:nvSpPr>
        <p:spPr>
          <a:xfrm>
            <a:off x="3047260" y="2831055"/>
            <a:ext cx="6094520" cy="1200329"/>
          </a:xfrm>
          <a:prstGeom prst="rect">
            <a:avLst/>
          </a:prstGeom>
          <a:noFill/>
        </p:spPr>
        <p:txBody>
          <a:bodyPr wrap="square">
            <a:spAutoFit/>
          </a:bodyPr>
          <a:lstStyle/>
          <a:p>
            <a:pPr marL="457200" indent="-457200">
              <a:buFont typeface="Arial" panose="020B0604020202020204" pitchFamily="34" charset="0"/>
              <a:buChar char="•"/>
            </a:pPr>
            <a:r>
              <a:rPr lang="en-US" sz="1800" b="1" dirty="0">
                <a:solidFill>
                  <a:srgbClr val="000000"/>
                </a:solidFill>
                <a:latin typeface="Arial" panose="020B0604020202020204" pitchFamily="34" charset="0"/>
              </a:rPr>
              <a:t>Normalize being emotional in a positive way</a:t>
            </a:r>
          </a:p>
          <a:p>
            <a:pPr marL="457200" indent="-457200">
              <a:buFont typeface="Arial" panose="020B0604020202020204" pitchFamily="34" charset="0"/>
              <a:buChar char="•"/>
            </a:pPr>
            <a:r>
              <a:rPr lang="en-US" sz="1800" b="1" dirty="0">
                <a:solidFill>
                  <a:srgbClr val="000000"/>
                </a:solidFill>
                <a:latin typeface="Arial" panose="020B0604020202020204" pitchFamily="34" charset="0"/>
              </a:rPr>
              <a:t>Taking ownership</a:t>
            </a:r>
          </a:p>
          <a:p>
            <a:pPr marL="457200" indent="-457200">
              <a:buFont typeface="Arial" panose="020B0604020202020204" pitchFamily="34" charset="0"/>
              <a:buChar char="•"/>
            </a:pPr>
            <a:r>
              <a:rPr lang="en-US" sz="1800" b="1" dirty="0">
                <a:solidFill>
                  <a:srgbClr val="000000"/>
                </a:solidFill>
                <a:latin typeface="Arial" panose="020B0604020202020204" pitchFamily="34" charset="0"/>
              </a:rPr>
              <a:t>Showing our own </a:t>
            </a:r>
            <a:r>
              <a:rPr lang="en-US" sz="1800" b="1" dirty="0" err="1">
                <a:solidFill>
                  <a:srgbClr val="000000"/>
                </a:solidFill>
                <a:latin typeface="Arial" panose="020B0604020202020204" pitchFamily="34" charset="0"/>
              </a:rPr>
              <a:t>vulernabilty</a:t>
            </a:r>
            <a:endParaRPr lang="en-US" sz="1800" b="1" dirty="0">
              <a:solidFill>
                <a:srgbClr val="000000"/>
              </a:solidFill>
              <a:latin typeface="Arial" panose="020B0604020202020204" pitchFamily="34" charset="0"/>
            </a:endParaRPr>
          </a:p>
          <a:p>
            <a:pPr marL="457200" indent="-457200">
              <a:buFont typeface="Arial" panose="020B0604020202020204" pitchFamily="34" charset="0"/>
              <a:buChar char="•"/>
            </a:pPr>
            <a:r>
              <a:rPr lang="en-US" sz="1800" b="1" dirty="0">
                <a:solidFill>
                  <a:srgbClr val="000000"/>
                </a:solidFill>
                <a:latin typeface="Arial" panose="020B0604020202020204" pitchFamily="34" charset="0"/>
              </a:rPr>
              <a:t>Knowing our own triggers</a:t>
            </a:r>
          </a:p>
        </p:txBody>
      </p:sp>
      <p:pic>
        <p:nvPicPr>
          <p:cNvPr id="4" name="Picture 3" descr="Graphical user interface, text, application, Word&#10;&#10;Description automatically generated">
            <a:extLst>
              <a:ext uri="{FF2B5EF4-FFF2-40B4-BE49-F238E27FC236}">
                <a16:creationId xmlns:a16="http://schemas.microsoft.com/office/drawing/2014/main" id="{7C84159D-A7BC-1F71-334D-BFE885DA1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46E50B8-551A-DAE2-B496-D7F5717AA264}"/>
              </a:ext>
            </a:extLst>
          </p:cNvPr>
          <p:cNvSpPr txBox="1"/>
          <p:nvPr/>
        </p:nvSpPr>
        <p:spPr>
          <a:xfrm>
            <a:off x="1384917" y="1473694"/>
            <a:ext cx="9241654" cy="3477875"/>
          </a:xfrm>
          <a:prstGeom prst="rect">
            <a:avLst/>
          </a:prstGeom>
          <a:noFill/>
        </p:spPr>
        <p:txBody>
          <a:bodyPr wrap="square">
            <a:spAutoFit/>
          </a:bodyPr>
          <a:lstStyle/>
          <a:p>
            <a:pPr marL="457200" indent="-457200">
              <a:buFont typeface="Arial" panose="020B0604020202020204" pitchFamily="34" charset="0"/>
              <a:buChar char="•"/>
            </a:pPr>
            <a:r>
              <a:rPr lang="en-US" sz="4400" b="1" dirty="0">
                <a:solidFill>
                  <a:srgbClr val="000000"/>
                </a:solidFill>
                <a:latin typeface="Arial" panose="020B0604020202020204" pitchFamily="34" charset="0"/>
              </a:rPr>
              <a:t>Normalizing being emotional in a positive way</a:t>
            </a:r>
          </a:p>
          <a:p>
            <a:pPr marL="457200" indent="-457200">
              <a:buFont typeface="Arial" panose="020B0604020202020204" pitchFamily="34" charset="0"/>
              <a:buChar char="•"/>
            </a:pPr>
            <a:r>
              <a:rPr lang="en-US" sz="4400" b="1" dirty="0">
                <a:solidFill>
                  <a:srgbClr val="000000"/>
                </a:solidFill>
                <a:latin typeface="Arial" panose="020B0604020202020204" pitchFamily="34" charset="0"/>
              </a:rPr>
              <a:t>Taking ownership</a:t>
            </a:r>
          </a:p>
          <a:p>
            <a:pPr marL="457200" indent="-457200">
              <a:buFont typeface="Arial" panose="020B0604020202020204" pitchFamily="34" charset="0"/>
              <a:buChar char="•"/>
            </a:pPr>
            <a:r>
              <a:rPr lang="en-US" sz="4400" b="1" dirty="0">
                <a:solidFill>
                  <a:srgbClr val="000000"/>
                </a:solidFill>
                <a:latin typeface="Arial" panose="020B0604020202020204" pitchFamily="34" charset="0"/>
              </a:rPr>
              <a:t>Showing our own vulnerability</a:t>
            </a:r>
          </a:p>
          <a:p>
            <a:pPr marL="457200" indent="-457200">
              <a:buFont typeface="Arial" panose="020B0604020202020204" pitchFamily="34" charset="0"/>
              <a:buChar char="•"/>
            </a:pPr>
            <a:r>
              <a:rPr lang="en-US" sz="4400" b="1" dirty="0">
                <a:solidFill>
                  <a:srgbClr val="000000"/>
                </a:solidFill>
                <a:latin typeface="Arial" panose="020B0604020202020204" pitchFamily="34" charset="0"/>
              </a:rPr>
              <a:t>Knowing our own triggers</a:t>
            </a:r>
          </a:p>
        </p:txBody>
      </p:sp>
    </p:spTree>
    <p:extLst>
      <p:ext uri="{BB962C8B-B14F-4D97-AF65-F5344CB8AC3E}">
        <p14:creationId xmlns:p14="http://schemas.microsoft.com/office/powerpoint/2010/main" val="728487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3516</TotalTime>
  <Words>956</Words>
  <Application>Microsoft Office PowerPoint</Application>
  <PresentationFormat>Widescreen</PresentationFormat>
  <Paragraphs>173</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Roboto</vt:lpstr>
      <vt:lpstr>Office Theme</vt:lpstr>
      <vt:lpstr>STRIVE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McLaughlin</dc:creator>
  <cp:lastModifiedBy>Lynn McLaughlin</cp:lastModifiedBy>
  <cp:revision>85</cp:revision>
  <dcterms:created xsi:type="dcterms:W3CDTF">2023-03-13T21:42:59Z</dcterms:created>
  <dcterms:modified xsi:type="dcterms:W3CDTF">2024-05-02T15:00:10Z</dcterms:modified>
</cp:coreProperties>
</file>